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6"/>
  </p:notesMasterIdLst>
  <p:sldIdLst>
    <p:sldId id="296" r:id="rId2"/>
    <p:sldId id="483" r:id="rId3"/>
    <p:sldId id="565" r:id="rId4"/>
    <p:sldId id="568" r:id="rId5"/>
    <p:sldId id="592" r:id="rId6"/>
    <p:sldId id="593" r:id="rId7"/>
    <p:sldId id="584" r:id="rId8"/>
    <p:sldId id="587" r:id="rId9"/>
    <p:sldId id="572" r:id="rId10"/>
    <p:sldId id="613" r:id="rId11"/>
    <p:sldId id="609" r:id="rId12"/>
    <p:sldId id="573" r:id="rId13"/>
    <p:sldId id="594" r:id="rId14"/>
    <p:sldId id="611" r:id="rId15"/>
    <p:sldId id="612" r:id="rId16"/>
    <p:sldId id="621" r:id="rId17"/>
    <p:sldId id="596" r:id="rId18"/>
    <p:sldId id="595" r:id="rId19"/>
    <p:sldId id="618" r:id="rId20"/>
    <p:sldId id="597" r:id="rId21"/>
    <p:sldId id="614" r:id="rId22"/>
    <p:sldId id="610" r:id="rId23"/>
    <p:sldId id="598" r:id="rId24"/>
    <p:sldId id="604" r:id="rId25"/>
    <p:sldId id="605" r:id="rId26"/>
    <p:sldId id="615" r:id="rId27"/>
    <p:sldId id="606" r:id="rId28"/>
    <p:sldId id="607" r:id="rId29"/>
    <p:sldId id="616" r:id="rId30"/>
    <p:sldId id="600" r:id="rId31"/>
    <p:sldId id="599" r:id="rId32"/>
    <p:sldId id="608" r:id="rId33"/>
    <p:sldId id="617" r:id="rId34"/>
    <p:sldId id="560" r:id="rId35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378" autoAdjust="0"/>
  </p:normalViewPr>
  <p:slideViewPr>
    <p:cSldViewPr snapToGrid="0">
      <p:cViewPr>
        <p:scale>
          <a:sx n="66" d="100"/>
          <a:sy n="66" d="100"/>
        </p:scale>
        <p:origin x="-318" y="-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2" y="9774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8" d="100"/>
        <a:sy n="3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4E77E-C5CB-4DD6-8BFB-0EE95EB6B9E6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D04BB-4E7C-4696-ABE1-CB17E268D1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23363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D04BB-4E7C-4696-ABE1-CB17E268D1A0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1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736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EC838-6BE8-4F11-BDD5-389442211A23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D04BB-4E7C-4696-ABE1-CB17E268D1A0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4213-9F72-4B4E-87C1-158C92837F25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0A8A-B2F6-42AB-B115-4F7C1C220F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3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135954860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4213-9F72-4B4E-87C1-158C92837F25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F0A8A-B2F6-42AB-B115-4F7C1C220F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3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30649209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VertTx">
  <p:cSld name="标题，剪贴画与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75884" y="260350"/>
            <a:ext cx="10058400" cy="1295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剪贴画占位符 2"/>
          <p:cNvSpPr>
            <a:spLocks noGrp="1"/>
          </p:cNvSpPr>
          <p:nvPr>
            <p:ph type="clipArt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竖排文字占位符 3"/>
          <p:cNvSpPr>
            <a:spLocks noGrp="1"/>
          </p:cNvSpPr>
          <p:nvPr>
            <p:ph type="body" orient="vert" sz="half" idx="2"/>
          </p:nvPr>
        </p:nvSpPr>
        <p:spPr>
          <a:xfrm>
            <a:off x="6197600" y="1719263"/>
            <a:ext cx="5384800" cy="44116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6E542-B589-46F5-B3CA-8A4CBA1637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chemeClr val="bg1">
                <a:lumMod val="75000"/>
                <a:alpha val="23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4213-9F72-4B4E-87C1-158C92837F25}" type="datetimeFigureOut">
              <a:rPr lang="zh-CN" altLang="en-US" smtClean="0"/>
              <a:pPr/>
              <a:t>2020/6/23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F0A8A-B2F6-42AB-B115-4F7C1C220FF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/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543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24085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baike.so.com/doc/4713899-4928427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2235200" y="5083148"/>
            <a:ext cx="7678057" cy="650004"/>
          </a:xfrm>
          <a:prstGeom prst="rect">
            <a:avLst/>
          </a:prstGeom>
          <a:noFill/>
        </p:spPr>
        <p:txBody>
          <a:bodyPr wrap="square" lIns="95074" tIns="47539" rIns="95074" bIns="47539" rtlCol="0">
            <a:spAutoFit/>
          </a:bodyPr>
          <a:lstStyle>
            <a:defPPr>
              <a:defRPr lang="zh-CN"/>
            </a:defPPr>
            <a:lvl1pPr algn="ctr">
              <a:defRPr sz="6600" b="1">
                <a:ln w="12700">
                  <a:noFill/>
                </a:ln>
                <a:gradFill>
                  <a:gsLst>
                    <a:gs pos="50000">
                      <a:srgbClr val="005674"/>
                    </a:gs>
                    <a:gs pos="70000">
                      <a:srgbClr val="00B0F0"/>
                    </a:gs>
                    <a:gs pos="49000">
                      <a:srgbClr val="0070C0"/>
                    </a:gs>
                    <a:gs pos="30000">
                      <a:srgbClr val="00B0F0"/>
                    </a:gs>
                  </a:gsLst>
                  <a:lin ang="5400000" scaled="1"/>
                </a:gradFill>
                <a:effectLst>
                  <a:outerShdw blurRad="254000" dist="152400" dir="2700000" algn="tl" rotWithShape="0">
                    <a:prstClr val="black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defTabSz="9508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kern="0" dirty="0" smtClean="0">
                <a:solidFill>
                  <a:srgbClr val="17406D"/>
                </a:solidFill>
                <a:effectLst/>
              </a:rPr>
              <a:t>河南牧业经济学院动物医药学院</a:t>
            </a:r>
            <a:endParaRPr lang="zh-CN" altLang="en-US" sz="3600" kern="0" dirty="0">
              <a:solidFill>
                <a:srgbClr val="17406D"/>
              </a:solidFill>
              <a:effectLst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596572" y="1359811"/>
            <a:ext cx="8389257" cy="1758000"/>
          </a:xfrm>
          <a:prstGeom prst="rect">
            <a:avLst/>
          </a:prstGeom>
          <a:effectLst/>
        </p:spPr>
        <p:txBody>
          <a:bodyPr wrap="square" lIns="95074" tIns="47539" rIns="95074" bIns="47539">
            <a:spAutoFit/>
          </a:bodyPr>
          <a:lstStyle>
            <a:defPPr>
              <a:defRPr lang="zh-CN"/>
            </a:defPPr>
            <a:lvl1pPr algn="ctr">
              <a:defRPr sz="9600" b="1" spc="30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ea typeface="微软雅黑" panose="020B0503020204020204" pitchFamily="34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3600" dirty="0" smtClean="0">
                <a:latin typeface="+mj-ea"/>
              </a:rPr>
              <a:t>抗鸡支原体药物</a:t>
            </a:r>
            <a:endParaRPr lang="en-US" altLang="zh-CN" sz="3600" dirty="0" smtClean="0">
              <a:latin typeface="+mj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600" dirty="0" smtClean="0">
                <a:latin typeface="+mj-ea"/>
              </a:rPr>
              <a:t>药理学作用及临床合理应用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10723520" y="837313"/>
            <a:ext cx="720000" cy="720000"/>
            <a:chOff x="10193722" y="1212058"/>
            <a:chExt cx="720000" cy="720000"/>
          </a:xfrm>
        </p:grpSpPr>
        <p:sp>
          <p:nvSpPr>
            <p:cNvPr id="41" name="椭圆 40"/>
            <p:cNvSpPr>
              <a:spLocks noChangeAspect="1"/>
            </p:cNvSpPr>
            <p:nvPr/>
          </p:nvSpPr>
          <p:spPr>
            <a:xfrm>
              <a:off x="10193722" y="1212058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/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152400" dist="1016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500" kern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sp>
          <p:nvSpPr>
            <p:cNvPr id="42" name="Freeform 5"/>
            <p:cNvSpPr>
              <a:spLocks noChangeAspect="1"/>
            </p:cNvSpPr>
            <p:nvPr/>
          </p:nvSpPr>
          <p:spPr bwMode="auto">
            <a:xfrm>
              <a:off x="10351580" y="1371195"/>
              <a:ext cx="404284" cy="401726"/>
            </a:xfrm>
            <a:custGeom>
              <a:avLst/>
              <a:gdLst>
                <a:gd name="T0" fmla="*/ 2343 w 2743"/>
                <a:gd name="T1" fmla="*/ 2527 h 2743"/>
                <a:gd name="T2" fmla="*/ 2343 w 2743"/>
                <a:gd name="T3" fmla="*/ 683 h 2743"/>
                <a:gd name="T4" fmla="*/ 283 w 2743"/>
                <a:gd name="T5" fmla="*/ 2743 h 2743"/>
                <a:gd name="T6" fmla="*/ 0 w 2743"/>
                <a:gd name="T7" fmla="*/ 2460 h 2743"/>
                <a:gd name="T8" fmla="*/ 2060 w 2743"/>
                <a:gd name="T9" fmla="*/ 400 h 2743"/>
                <a:gd name="T10" fmla="*/ 215 w 2743"/>
                <a:gd name="T11" fmla="*/ 400 h 2743"/>
                <a:gd name="T12" fmla="*/ 215 w 2743"/>
                <a:gd name="T13" fmla="*/ 0 h 2743"/>
                <a:gd name="T14" fmla="*/ 2543 w 2743"/>
                <a:gd name="T15" fmla="*/ 0 h 2743"/>
                <a:gd name="T16" fmla="*/ 2743 w 2743"/>
                <a:gd name="T17" fmla="*/ 0 h 2743"/>
                <a:gd name="T18" fmla="*/ 2743 w 2743"/>
                <a:gd name="T19" fmla="*/ 200 h 2743"/>
                <a:gd name="T20" fmla="*/ 2743 w 2743"/>
                <a:gd name="T21" fmla="*/ 2527 h 2743"/>
                <a:gd name="T22" fmla="*/ 2343 w 2743"/>
                <a:gd name="T23" fmla="*/ 2527 h 2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3" h="2743">
                  <a:moveTo>
                    <a:pt x="2343" y="2527"/>
                  </a:moveTo>
                  <a:lnTo>
                    <a:pt x="2343" y="683"/>
                  </a:lnTo>
                  <a:lnTo>
                    <a:pt x="283" y="2743"/>
                  </a:lnTo>
                  <a:lnTo>
                    <a:pt x="0" y="2460"/>
                  </a:lnTo>
                  <a:lnTo>
                    <a:pt x="2060" y="400"/>
                  </a:lnTo>
                  <a:lnTo>
                    <a:pt x="215" y="400"/>
                  </a:lnTo>
                  <a:lnTo>
                    <a:pt x="215" y="0"/>
                  </a:lnTo>
                  <a:lnTo>
                    <a:pt x="2543" y="0"/>
                  </a:lnTo>
                  <a:lnTo>
                    <a:pt x="2743" y="0"/>
                  </a:lnTo>
                  <a:lnTo>
                    <a:pt x="2743" y="200"/>
                  </a:lnTo>
                  <a:lnTo>
                    <a:pt x="2743" y="2527"/>
                  </a:lnTo>
                  <a:lnTo>
                    <a:pt x="2343" y="2527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noFill/>
                <a:latin typeface="Calibri"/>
                <a:ea typeface="宋体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0813353" y="1731759"/>
            <a:ext cx="432000" cy="432000"/>
            <a:chOff x="10181957" y="1975879"/>
            <a:chExt cx="432000" cy="432000"/>
          </a:xfrm>
        </p:grpSpPr>
        <p:sp>
          <p:nvSpPr>
            <p:cNvPr id="44" name="椭圆 43"/>
            <p:cNvSpPr>
              <a:spLocks noChangeAspect="1"/>
            </p:cNvSpPr>
            <p:nvPr/>
          </p:nvSpPr>
          <p:spPr>
            <a:xfrm>
              <a:off x="10181957" y="1975879"/>
              <a:ext cx="432000" cy="432000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/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152400" dist="1016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500" kern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sp>
          <p:nvSpPr>
            <p:cNvPr id="45" name="Freeform 5"/>
            <p:cNvSpPr>
              <a:spLocks noChangeAspect="1"/>
            </p:cNvSpPr>
            <p:nvPr/>
          </p:nvSpPr>
          <p:spPr bwMode="auto">
            <a:xfrm>
              <a:off x="10285083" y="2079720"/>
              <a:ext cx="225748" cy="224318"/>
            </a:xfrm>
            <a:custGeom>
              <a:avLst/>
              <a:gdLst>
                <a:gd name="T0" fmla="*/ 2343 w 2743"/>
                <a:gd name="T1" fmla="*/ 2527 h 2743"/>
                <a:gd name="T2" fmla="*/ 2343 w 2743"/>
                <a:gd name="T3" fmla="*/ 683 h 2743"/>
                <a:gd name="T4" fmla="*/ 283 w 2743"/>
                <a:gd name="T5" fmla="*/ 2743 h 2743"/>
                <a:gd name="T6" fmla="*/ 0 w 2743"/>
                <a:gd name="T7" fmla="*/ 2460 h 2743"/>
                <a:gd name="T8" fmla="*/ 2060 w 2743"/>
                <a:gd name="T9" fmla="*/ 400 h 2743"/>
                <a:gd name="T10" fmla="*/ 215 w 2743"/>
                <a:gd name="T11" fmla="*/ 400 h 2743"/>
                <a:gd name="T12" fmla="*/ 215 w 2743"/>
                <a:gd name="T13" fmla="*/ 0 h 2743"/>
                <a:gd name="T14" fmla="*/ 2543 w 2743"/>
                <a:gd name="T15" fmla="*/ 0 h 2743"/>
                <a:gd name="T16" fmla="*/ 2743 w 2743"/>
                <a:gd name="T17" fmla="*/ 0 h 2743"/>
                <a:gd name="T18" fmla="*/ 2743 w 2743"/>
                <a:gd name="T19" fmla="*/ 200 h 2743"/>
                <a:gd name="T20" fmla="*/ 2743 w 2743"/>
                <a:gd name="T21" fmla="*/ 2527 h 2743"/>
                <a:gd name="T22" fmla="*/ 2343 w 2743"/>
                <a:gd name="T23" fmla="*/ 2527 h 2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3" h="2743">
                  <a:moveTo>
                    <a:pt x="2343" y="2527"/>
                  </a:moveTo>
                  <a:lnTo>
                    <a:pt x="2343" y="683"/>
                  </a:lnTo>
                  <a:lnTo>
                    <a:pt x="283" y="2743"/>
                  </a:lnTo>
                  <a:lnTo>
                    <a:pt x="0" y="2460"/>
                  </a:lnTo>
                  <a:lnTo>
                    <a:pt x="2060" y="400"/>
                  </a:lnTo>
                  <a:lnTo>
                    <a:pt x="215" y="400"/>
                  </a:lnTo>
                  <a:lnTo>
                    <a:pt x="215" y="0"/>
                  </a:lnTo>
                  <a:lnTo>
                    <a:pt x="2543" y="0"/>
                  </a:lnTo>
                  <a:lnTo>
                    <a:pt x="2743" y="0"/>
                  </a:lnTo>
                  <a:lnTo>
                    <a:pt x="2743" y="200"/>
                  </a:lnTo>
                  <a:lnTo>
                    <a:pt x="2743" y="2527"/>
                  </a:lnTo>
                  <a:lnTo>
                    <a:pt x="2343" y="2527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noFill/>
                <a:latin typeface="Calibri"/>
                <a:ea typeface="宋体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0053730" y="1155984"/>
            <a:ext cx="540000" cy="540000"/>
            <a:chOff x="9407821" y="1530728"/>
            <a:chExt cx="540000" cy="540000"/>
          </a:xfrm>
        </p:grpSpPr>
        <p:sp>
          <p:nvSpPr>
            <p:cNvPr id="47" name="椭圆 46"/>
            <p:cNvSpPr>
              <a:spLocks noChangeAspect="1"/>
            </p:cNvSpPr>
            <p:nvPr/>
          </p:nvSpPr>
          <p:spPr>
            <a:xfrm>
              <a:off x="9407821" y="1530728"/>
              <a:ext cx="540000" cy="540000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/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152400" dist="1016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500" kern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sp>
          <p:nvSpPr>
            <p:cNvPr id="48" name="Freeform 5"/>
            <p:cNvSpPr>
              <a:spLocks noChangeAspect="1"/>
            </p:cNvSpPr>
            <p:nvPr/>
          </p:nvSpPr>
          <p:spPr bwMode="auto">
            <a:xfrm>
              <a:off x="9537029" y="1660827"/>
              <a:ext cx="281585" cy="279803"/>
            </a:xfrm>
            <a:custGeom>
              <a:avLst/>
              <a:gdLst>
                <a:gd name="T0" fmla="*/ 2343 w 2743"/>
                <a:gd name="T1" fmla="*/ 2527 h 2743"/>
                <a:gd name="T2" fmla="*/ 2343 w 2743"/>
                <a:gd name="T3" fmla="*/ 683 h 2743"/>
                <a:gd name="T4" fmla="*/ 283 w 2743"/>
                <a:gd name="T5" fmla="*/ 2743 h 2743"/>
                <a:gd name="T6" fmla="*/ 0 w 2743"/>
                <a:gd name="T7" fmla="*/ 2460 h 2743"/>
                <a:gd name="T8" fmla="*/ 2060 w 2743"/>
                <a:gd name="T9" fmla="*/ 400 h 2743"/>
                <a:gd name="T10" fmla="*/ 215 w 2743"/>
                <a:gd name="T11" fmla="*/ 400 h 2743"/>
                <a:gd name="T12" fmla="*/ 215 w 2743"/>
                <a:gd name="T13" fmla="*/ 0 h 2743"/>
                <a:gd name="T14" fmla="*/ 2543 w 2743"/>
                <a:gd name="T15" fmla="*/ 0 h 2743"/>
                <a:gd name="T16" fmla="*/ 2743 w 2743"/>
                <a:gd name="T17" fmla="*/ 0 h 2743"/>
                <a:gd name="T18" fmla="*/ 2743 w 2743"/>
                <a:gd name="T19" fmla="*/ 200 h 2743"/>
                <a:gd name="T20" fmla="*/ 2743 w 2743"/>
                <a:gd name="T21" fmla="*/ 2527 h 2743"/>
                <a:gd name="T22" fmla="*/ 2343 w 2743"/>
                <a:gd name="T23" fmla="*/ 2527 h 2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3" h="2743">
                  <a:moveTo>
                    <a:pt x="2343" y="2527"/>
                  </a:moveTo>
                  <a:lnTo>
                    <a:pt x="2343" y="683"/>
                  </a:lnTo>
                  <a:lnTo>
                    <a:pt x="283" y="2743"/>
                  </a:lnTo>
                  <a:lnTo>
                    <a:pt x="0" y="2460"/>
                  </a:lnTo>
                  <a:lnTo>
                    <a:pt x="2060" y="400"/>
                  </a:lnTo>
                  <a:lnTo>
                    <a:pt x="215" y="400"/>
                  </a:lnTo>
                  <a:lnTo>
                    <a:pt x="215" y="0"/>
                  </a:lnTo>
                  <a:lnTo>
                    <a:pt x="2543" y="0"/>
                  </a:lnTo>
                  <a:lnTo>
                    <a:pt x="2743" y="0"/>
                  </a:lnTo>
                  <a:lnTo>
                    <a:pt x="2743" y="200"/>
                  </a:lnTo>
                  <a:lnTo>
                    <a:pt x="2743" y="2527"/>
                  </a:lnTo>
                  <a:lnTo>
                    <a:pt x="2343" y="2527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noFill/>
                <a:latin typeface="Calibri"/>
                <a:ea typeface="宋体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0542184" y="2351925"/>
            <a:ext cx="332870" cy="332872"/>
            <a:chOff x="9881830" y="2629886"/>
            <a:chExt cx="332871" cy="332871"/>
          </a:xfrm>
        </p:grpSpPr>
        <p:sp>
          <p:nvSpPr>
            <p:cNvPr id="50" name="椭圆 49"/>
            <p:cNvSpPr>
              <a:spLocks noChangeAspect="1"/>
            </p:cNvSpPr>
            <p:nvPr/>
          </p:nvSpPr>
          <p:spPr>
            <a:xfrm>
              <a:off x="9881830" y="2629886"/>
              <a:ext cx="332871" cy="332871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/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152400" dist="1016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500" kern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sp>
          <p:nvSpPr>
            <p:cNvPr id="51" name="Freeform 5"/>
            <p:cNvSpPr>
              <a:spLocks noChangeAspect="1"/>
            </p:cNvSpPr>
            <p:nvPr/>
          </p:nvSpPr>
          <p:spPr bwMode="auto">
            <a:xfrm>
              <a:off x="9966815" y="2715386"/>
              <a:ext cx="162901" cy="161870"/>
            </a:xfrm>
            <a:custGeom>
              <a:avLst/>
              <a:gdLst>
                <a:gd name="T0" fmla="*/ 2343 w 2743"/>
                <a:gd name="T1" fmla="*/ 2527 h 2743"/>
                <a:gd name="T2" fmla="*/ 2343 w 2743"/>
                <a:gd name="T3" fmla="*/ 683 h 2743"/>
                <a:gd name="T4" fmla="*/ 283 w 2743"/>
                <a:gd name="T5" fmla="*/ 2743 h 2743"/>
                <a:gd name="T6" fmla="*/ 0 w 2743"/>
                <a:gd name="T7" fmla="*/ 2460 h 2743"/>
                <a:gd name="T8" fmla="*/ 2060 w 2743"/>
                <a:gd name="T9" fmla="*/ 400 h 2743"/>
                <a:gd name="T10" fmla="*/ 215 w 2743"/>
                <a:gd name="T11" fmla="*/ 400 h 2743"/>
                <a:gd name="T12" fmla="*/ 215 w 2743"/>
                <a:gd name="T13" fmla="*/ 0 h 2743"/>
                <a:gd name="T14" fmla="*/ 2543 w 2743"/>
                <a:gd name="T15" fmla="*/ 0 h 2743"/>
                <a:gd name="T16" fmla="*/ 2743 w 2743"/>
                <a:gd name="T17" fmla="*/ 0 h 2743"/>
                <a:gd name="T18" fmla="*/ 2743 w 2743"/>
                <a:gd name="T19" fmla="*/ 200 h 2743"/>
                <a:gd name="T20" fmla="*/ 2743 w 2743"/>
                <a:gd name="T21" fmla="*/ 2527 h 2743"/>
                <a:gd name="T22" fmla="*/ 2343 w 2743"/>
                <a:gd name="T23" fmla="*/ 2527 h 2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3" h="2743">
                  <a:moveTo>
                    <a:pt x="2343" y="2527"/>
                  </a:moveTo>
                  <a:lnTo>
                    <a:pt x="2343" y="683"/>
                  </a:lnTo>
                  <a:lnTo>
                    <a:pt x="283" y="2743"/>
                  </a:lnTo>
                  <a:lnTo>
                    <a:pt x="0" y="2460"/>
                  </a:lnTo>
                  <a:lnTo>
                    <a:pt x="2060" y="400"/>
                  </a:lnTo>
                  <a:lnTo>
                    <a:pt x="215" y="400"/>
                  </a:lnTo>
                  <a:lnTo>
                    <a:pt x="215" y="0"/>
                  </a:lnTo>
                  <a:lnTo>
                    <a:pt x="2543" y="0"/>
                  </a:lnTo>
                  <a:lnTo>
                    <a:pt x="2743" y="0"/>
                  </a:lnTo>
                  <a:lnTo>
                    <a:pt x="2743" y="200"/>
                  </a:lnTo>
                  <a:lnTo>
                    <a:pt x="2743" y="2527"/>
                  </a:lnTo>
                  <a:lnTo>
                    <a:pt x="2343" y="2527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noFill/>
                <a:latin typeface="Calibri"/>
                <a:ea typeface="宋体"/>
              </a:endParaRPr>
            </a:p>
          </p:txBody>
        </p:sp>
      </p:grpSp>
      <p:sp>
        <p:nvSpPr>
          <p:cNvPr id="52" name="Freeform 9"/>
          <p:cNvSpPr>
            <a:spLocks/>
          </p:cNvSpPr>
          <p:nvPr/>
        </p:nvSpPr>
        <p:spPr bwMode="auto">
          <a:xfrm>
            <a:off x="317811" y="1639226"/>
            <a:ext cx="1004888" cy="998539"/>
          </a:xfrm>
          <a:custGeom>
            <a:avLst/>
            <a:gdLst>
              <a:gd name="T0" fmla="*/ 2343 w 2743"/>
              <a:gd name="T1" fmla="*/ 2527 h 2743"/>
              <a:gd name="T2" fmla="*/ 2343 w 2743"/>
              <a:gd name="T3" fmla="*/ 683 h 2743"/>
              <a:gd name="T4" fmla="*/ 283 w 2743"/>
              <a:gd name="T5" fmla="*/ 2743 h 2743"/>
              <a:gd name="T6" fmla="*/ 0 w 2743"/>
              <a:gd name="T7" fmla="*/ 2460 h 2743"/>
              <a:gd name="T8" fmla="*/ 2060 w 2743"/>
              <a:gd name="T9" fmla="*/ 400 h 2743"/>
              <a:gd name="T10" fmla="*/ 215 w 2743"/>
              <a:gd name="T11" fmla="*/ 400 h 2743"/>
              <a:gd name="T12" fmla="*/ 215 w 2743"/>
              <a:gd name="T13" fmla="*/ 0 h 2743"/>
              <a:gd name="T14" fmla="*/ 2543 w 2743"/>
              <a:gd name="T15" fmla="*/ 0 h 2743"/>
              <a:gd name="T16" fmla="*/ 2743 w 2743"/>
              <a:gd name="T17" fmla="*/ 0 h 2743"/>
              <a:gd name="T18" fmla="*/ 2743 w 2743"/>
              <a:gd name="T19" fmla="*/ 200 h 2743"/>
              <a:gd name="T20" fmla="*/ 2743 w 2743"/>
              <a:gd name="T21" fmla="*/ 2527 h 2743"/>
              <a:gd name="T22" fmla="*/ 2343 w 2743"/>
              <a:gd name="T23" fmla="*/ 2527 h 2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3" h="2743">
                <a:moveTo>
                  <a:pt x="2343" y="2527"/>
                </a:moveTo>
                <a:lnTo>
                  <a:pt x="2343" y="683"/>
                </a:lnTo>
                <a:lnTo>
                  <a:pt x="283" y="2743"/>
                </a:lnTo>
                <a:lnTo>
                  <a:pt x="0" y="2460"/>
                </a:lnTo>
                <a:lnTo>
                  <a:pt x="2060" y="400"/>
                </a:lnTo>
                <a:lnTo>
                  <a:pt x="215" y="400"/>
                </a:lnTo>
                <a:lnTo>
                  <a:pt x="215" y="0"/>
                </a:lnTo>
                <a:lnTo>
                  <a:pt x="2543" y="0"/>
                </a:lnTo>
                <a:lnTo>
                  <a:pt x="2743" y="0"/>
                </a:lnTo>
                <a:lnTo>
                  <a:pt x="2743" y="200"/>
                </a:lnTo>
                <a:lnTo>
                  <a:pt x="2743" y="2527"/>
                </a:lnTo>
                <a:lnTo>
                  <a:pt x="2343" y="2527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5074" tIns="47539" rIns="95074" bIns="47539" numCol="1" anchor="t" anchorCtr="0" compatLnSpc="1">
            <a:prstTxWarp prst="textNoShape">
              <a:avLst/>
            </a:prstTxWarp>
          </a:bodyPr>
          <a:lstStyle/>
          <a:p>
            <a:pPr defTabSz="9508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noFill/>
              <a:latin typeface="Calibri"/>
              <a:ea typeface="宋体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9944547" y="2526385"/>
            <a:ext cx="261828" cy="261828"/>
            <a:chOff x="9881830" y="2629886"/>
            <a:chExt cx="332871" cy="332871"/>
          </a:xfrm>
        </p:grpSpPr>
        <p:sp>
          <p:nvSpPr>
            <p:cNvPr id="55" name="椭圆 54"/>
            <p:cNvSpPr>
              <a:spLocks noChangeAspect="1"/>
            </p:cNvSpPr>
            <p:nvPr/>
          </p:nvSpPr>
          <p:spPr>
            <a:xfrm>
              <a:off x="9881830" y="2629886"/>
              <a:ext cx="332871" cy="332871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/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152400" dist="1016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500" kern="0">
                <a:solidFill>
                  <a:prstClr val="white"/>
                </a:solidFill>
                <a:latin typeface="Calibri"/>
                <a:ea typeface="宋体"/>
              </a:endParaRPr>
            </a:p>
          </p:txBody>
        </p:sp>
        <p:sp>
          <p:nvSpPr>
            <p:cNvPr id="56" name="Freeform 5"/>
            <p:cNvSpPr>
              <a:spLocks noChangeAspect="1"/>
            </p:cNvSpPr>
            <p:nvPr/>
          </p:nvSpPr>
          <p:spPr bwMode="auto">
            <a:xfrm>
              <a:off x="9966815" y="2715386"/>
              <a:ext cx="162901" cy="161870"/>
            </a:xfrm>
            <a:custGeom>
              <a:avLst/>
              <a:gdLst>
                <a:gd name="T0" fmla="*/ 2343 w 2743"/>
                <a:gd name="T1" fmla="*/ 2527 h 2743"/>
                <a:gd name="T2" fmla="*/ 2343 w 2743"/>
                <a:gd name="T3" fmla="*/ 683 h 2743"/>
                <a:gd name="T4" fmla="*/ 283 w 2743"/>
                <a:gd name="T5" fmla="*/ 2743 h 2743"/>
                <a:gd name="T6" fmla="*/ 0 w 2743"/>
                <a:gd name="T7" fmla="*/ 2460 h 2743"/>
                <a:gd name="T8" fmla="*/ 2060 w 2743"/>
                <a:gd name="T9" fmla="*/ 400 h 2743"/>
                <a:gd name="T10" fmla="*/ 215 w 2743"/>
                <a:gd name="T11" fmla="*/ 400 h 2743"/>
                <a:gd name="T12" fmla="*/ 215 w 2743"/>
                <a:gd name="T13" fmla="*/ 0 h 2743"/>
                <a:gd name="T14" fmla="*/ 2543 w 2743"/>
                <a:gd name="T15" fmla="*/ 0 h 2743"/>
                <a:gd name="T16" fmla="*/ 2743 w 2743"/>
                <a:gd name="T17" fmla="*/ 0 h 2743"/>
                <a:gd name="T18" fmla="*/ 2743 w 2743"/>
                <a:gd name="T19" fmla="*/ 200 h 2743"/>
                <a:gd name="T20" fmla="*/ 2743 w 2743"/>
                <a:gd name="T21" fmla="*/ 2527 h 2743"/>
                <a:gd name="T22" fmla="*/ 2343 w 2743"/>
                <a:gd name="T23" fmla="*/ 2527 h 2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3" h="2743">
                  <a:moveTo>
                    <a:pt x="2343" y="2527"/>
                  </a:moveTo>
                  <a:lnTo>
                    <a:pt x="2343" y="683"/>
                  </a:lnTo>
                  <a:lnTo>
                    <a:pt x="283" y="2743"/>
                  </a:lnTo>
                  <a:lnTo>
                    <a:pt x="0" y="2460"/>
                  </a:lnTo>
                  <a:lnTo>
                    <a:pt x="2060" y="400"/>
                  </a:lnTo>
                  <a:lnTo>
                    <a:pt x="215" y="400"/>
                  </a:lnTo>
                  <a:lnTo>
                    <a:pt x="215" y="0"/>
                  </a:lnTo>
                  <a:lnTo>
                    <a:pt x="2543" y="0"/>
                  </a:lnTo>
                  <a:lnTo>
                    <a:pt x="2743" y="0"/>
                  </a:lnTo>
                  <a:lnTo>
                    <a:pt x="2743" y="200"/>
                  </a:lnTo>
                  <a:lnTo>
                    <a:pt x="2743" y="2527"/>
                  </a:lnTo>
                  <a:lnTo>
                    <a:pt x="2343" y="2527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5087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noFill/>
                <a:latin typeface="Calibri"/>
                <a:ea typeface="宋体"/>
              </a:endParaRPr>
            </a:p>
          </p:txBody>
        </p:sp>
      </p:grpSp>
      <p:sp>
        <p:nvSpPr>
          <p:cNvPr id="57" name="矩形 56"/>
          <p:cNvSpPr/>
          <p:nvPr/>
        </p:nvSpPr>
        <p:spPr>
          <a:xfrm>
            <a:off x="5016782" y="5862818"/>
            <a:ext cx="1319096" cy="45708"/>
          </a:xfrm>
          <a:prstGeom prst="rect">
            <a:avLst/>
          </a:prstGeom>
          <a:solidFill>
            <a:srgbClr val="17406D"/>
          </a:solidFill>
          <a:ln>
            <a:noFill/>
          </a:ln>
        </p:spPr>
        <p:txBody>
          <a:bodyPr vert="horz" wrap="square" lIns="95074" tIns="47539" rIns="95074" bIns="47539" numCol="1" anchor="t" anchorCtr="0" compatLnSpc="1">
            <a:prstTxWarp prst="textNoShape">
              <a:avLst/>
            </a:prstTxWarp>
          </a:bodyPr>
          <a:lstStyle/>
          <a:p>
            <a:pPr defTabSz="9508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latin typeface="Calibri"/>
              <a:ea typeface="宋体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517235" y="5862818"/>
            <a:ext cx="1319096" cy="457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5074" tIns="47539" rIns="95074" bIns="47539" numCol="1" anchor="t" anchorCtr="0" compatLnSpc="1">
            <a:prstTxWarp prst="textNoShape">
              <a:avLst/>
            </a:prstTxWarp>
          </a:bodyPr>
          <a:lstStyle/>
          <a:p>
            <a:pPr defTabSz="9508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latin typeface="Calibri"/>
              <a:ea typeface="宋体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017685" y="5862818"/>
            <a:ext cx="1319096" cy="45708"/>
          </a:xfrm>
          <a:prstGeom prst="rect">
            <a:avLst/>
          </a:prstGeom>
          <a:solidFill>
            <a:srgbClr val="17406D"/>
          </a:solidFill>
          <a:ln>
            <a:noFill/>
          </a:ln>
        </p:spPr>
        <p:txBody>
          <a:bodyPr vert="horz" wrap="square" lIns="95074" tIns="47539" rIns="95074" bIns="47539" numCol="1" anchor="t" anchorCtr="0" compatLnSpc="1">
            <a:prstTxWarp prst="textNoShape">
              <a:avLst/>
            </a:prstTxWarp>
          </a:bodyPr>
          <a:lstStyle/>
          <a:p>
            <a:pPr defTabSz="9508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latin typeface="Calibri"/>
              <a:ea typeface="宋体"/>
            </a:endParaRPr>
          </a:p>
        </p:txBody>
      </p:sp>
      <p:sp>
        <p:nvSpPr>
          <p:cNvPr id="26" name="Rectangle 708"/>
          <p:cNvSpPr>
            <a:spLocks noChangeArrowheads="1"/>
          </p:cNvSpPr>
          <p:nvPr/>
        </p:nvSpPr>
        <p:spPr bwMode="auto">
          <a:xfrm>
            <a:off x="9097012" y="6305160"/>
            <a:ext cx="2844430" cy="24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6" tIns="60948" rIns="121896" bIns="60948"/>
          <a:lstStyle/>
          <a:p>
            <a:pPr algn="ctr" eaLnBrk="1" hangingPunct="1"/>
            <a:fld id="{8DE1126E-9AA7-4CB7-94DB-BD250B4E3218}" type="datetime1">
              <a:rPr lang="zh-CN" altLang="en-US" sz="1600" b="1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pPr algn="ctr" eaLnBrk="1" hangingPunct="1"/>
              <a:t>2020/6/23</a:t>
            </a:fld>
            <a:endParaRPr lang="zh-CN" altLang="en-US" sz="16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文本框 37"/>
          <p:cNvSpPr txBox="1"/>
          <p:nvPr/>
        </p:nvSpPr>
        <p:spPr>
          <a:xfrm>
            <a:off x="4933527" y="3660350"/>
            <a:ext cx="1730889" cy="711560"/>
          </a:xfrm>
          <a:prstGeom prst="rect">
            <a:avLst/>
          </a:prstGeom>
          <a:noFill/>
        </p:spPr>
        <p:txBody>
          <a:bodyPr wrap="none" lIns="95074" tIns="47539" rIns="95074" bIns="47539" rtlCol="0">
            <a:spAutoFit/>
          </a:bodyPr>
          <a:lstStyle>
            <a:defPPr>
              <a:defRPr lang="zh-CN"/>
            </a:defPPr>
            <a:lvl1pPr algn="ctr">
              <a:defRPr sz="6600" b="1">
                <a:ln w="12700">
                  <a:noFill/>
                </a:ln>
                <a:gradFill>
                  <a:gsLst>
                    <a:gs pos="50000">
                      <a:srgbClr val="005674"/>
                    </a:gs>
                    <a:gs pos="70000">
                      <a:srgbClr val="00B0F0"/>
                    </a:gs>
                    <a:gs pos="49000">
                      <a:srgbClr val="0070C0"/>
                    </a:gs>
                    <a:gs pos="30000">
                      <a:srgbClr val="00B0F0"/>
                    </a:gs>
                  </a:gsLst>
                  <a:lin ang="5400000" scaled="1"/>
                </a:gradFill>
                <a:effectLst>
                  <a:outerShdw blurRad="254000" dist="152400" dir="2700000" algn="tl" rotWithShape="0">
                    <a:prstClr val="black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defTabSz="9508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kern="0" dirty="0" smtClean="0">
                <a:solidFill>
                  <a:srgbClr val="17406D"/>
                </a:solidFill>
                <a:effectLst/>
              </a:rPr>
              <a:t>李荣誉</a:t>
            </a:r>
            <a:endParaRPr lang="zh-CN" altLang="en-US" sz="4000" kern="0" dirty="0">
              <a:solidFill>
                <a:srgbClr val="17406D"/>
              </a:solidFill>
              <a:effectLst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635983" y="5254172"/>
            <a:ext cx="5915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 </a:t>
            </a:r>
            <a:endParaRPr lang="zh-CN" altLang="en-US" sz="2400" b="1" dirty="0"/>
          </a:p>
        </p:txBody>
      </p:sp>
      <p:pic>
        <p:nvPicPr>
          <p:cNvPr id="29" name="图片 2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-1"/>
            <a:ext cx="1567543" cy="33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709853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 descr="15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6033" y="1291778"/>
            <a:ext cx="11146367" cy="503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795659" y="6052466"/>
            <a:ext cx="1741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林可胺类</a:t>
            </a:r>
            <a:endParaRPr lang="zh-CN" altLang="en-US" sz="1600" b="1" dirty="0"/>
          </a:p>
        </p:txBody>
      </p:sp>
      <p:sp>
        <p:nvSpPr>
          <p:cNvPr id="5" name="矩形 4"/>
          <p:cNvSpPr/>
          <p:nvPr/>
        </p:nvSpPr>
        <p:spPr>
          <a:xfrm>
            <a:off x="2869182" y="415376"/>
            <a:ext cx="45961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二、抗支原体药物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17589" y="4955797"/>
            <a:ext cx="29173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喹诺酮类作用于细菌细胞的</a:t>
            </a:r>
            <a:r>
              <a:rPr lang="en-US" dirty="0" smtClean="0"/>
              <a:t>DNA</a:t>
            </a:r>
            <a:r>
              <a:rPr lang="zh-CN" altLang="en-US" dirty="0" smtClean="0"/>
              <a:t>旋转酶，干扰细菌</a:t>
            </a:r>
            <a:r>
              <a:rPr lang="en-US" dirty="0" smtClean="0"/>
              <a:t>DNA</a:t>
            </a:r>
            <a:r>
              <a:rPr lang="zh-CN" altLang="en-US" dirty="0" smtClean="0"/>
              <a:t>的复制、转录和修复重组，使细菌不能正常生长繁殖而死亡。</a:t>
            </a:r>
            <a:endParaRPr lang="zh-CN" alt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40200" y="420004"/>
            <a:ext cx="6642402" cy="639536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抗菌药抗菌机理与耐药机理</a:t>
            </a:r>
            <a:endParaRPr lang="zh-CN" altLang="en-US" sz="3600" dirty="0"/>
          </a:p>
        </p:txBody>
      </p:sp>
      <p:pic>
        <p:nvPicPr>
          <p:cNvPr id="4" name="图片 3" descr="C:\Users\Administrator\Documents\WeChat Files\wxid_37acfehv2wvs22\FileStorage\Temp\f37a13a00f14c57298bc9d58ccf97d5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6286" y="1175657"/>
            <a:ext cx="9782629" cy="516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Oval 8"/>
          <p:cNvSpPr>
            <a:spLocks noChangeArrowheads="1"/>
          </p:cNvSpPr>
          <p:nvPr/>
        </p:nvSpPr>
        <p:spPr bwMode="auto">
          <a:xfrm flipH="1">
            <a:off x="827311" y="3135087"/>
            <a:ext cx="1001485" cy="537014"/>
          </a:xfrm>
          <a:prstGeom prst="ellipse">
            <a:avLst/>
          </a:pr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7" name="Oval 9"/>
          <p:cNvSpPr>
            <a:spLocks noChangeArrowheads="1"/>
          </p:cNvSpPr>
          <p:nvPr/>
        </p:nvSpPr>
        <p:spPr bwMode="auto">
          <a:xfrm>
            <a:off x="551542" y="3496643"/>
            <a:ext cx="1538515" cy="85762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8" name="Oval 8"/>
          <p:cNvSpPr>
            <a:spLocks noChangeArrowheads="1"/>
          </p:cNvSpPr>
          <p:nvPr/>
        </p:nvSpPr>
        <p:spPr bwMode="auto">
          <a:xfrm flipH="1">
            <a:off x="3280216" y="2061020"/>
            <a:ext cx="1001485" cy="406401"/>
          </a:xfrm>
          <a:prstGeom prst="ellipse">
            <a:avLst/>
          </a:pr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9" name="Oval 9"/>
          <p:cNvSpPr>
            <a:spLocks noChangeArrowheads="1"/>
          </p:cNvSpPr>
          <p:nvPr/>
        </p:nvSpPr>
        <p:spPr bwMode="auto">
          <a:xfrm>
            <a:off x="3135073" y="4339772"/>
            <a:ext cx="1538515" cy="812783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0" name="左大括号 159"/>
          <p:cNvSpPr/>
          <p:nvPr/>
        </p:nvSpPr>
        <p:spPr>
          <a:xfrm>
            <a:off x="1988455" y="1814272"/>
            <a:ext cx="1001487" cy="36140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TextBox 160"/>
          <p:cNvSpPr txBox="1"/>
          <p:nvPr/>
        </p:nvSpPr>
        <p:spPr>
          <a:xfrm>
            <a:off x="812800" y="4818747"/>
            <a:ext cx="1030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70S</a:t>
            </a:r>
            <a:r>
              <a:rPr lang="zh-CN" altLang="en-US" dirty="0" smtClean="0"/>
              <a:t>亚基</a:t>
            </a:r>
            <a:endParaRPr lang="zh-CN" alt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3338289" y="1712686"/>
            <a:ext cx="1030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30S</a:t>
            </a:r>
            <a:r>
              <a:rPr lang="zh-CN" altLang="en-US" dirty="0" smtClean="0"/>
              <a:t>亚基</a:t>
            </a:r>
            <a:endParaRPr lang="zh-CN" alt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468914" y="3831766"/>
            <a:ext cx="1030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50S</a:t>
            </a:r>
            <a:r>
              <a:rPr lang="zh-CN" altLang="en-US" dirty="0" smtClean="0"/>
              <a:t>亚基</a:t>
            </a:r>
            <a:endParaRPr lang="zh-CN" alt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2307793" y="174175"/>
            <a:ext cx="7373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抗生素抗菌机理与耐药机理 </a:t>
            </a:r>
            <a:endParaRPr lang="zh-CN" altLang="en-US" sz="3200" b="1" dirty="0">
              <a:solidFill>
                <a:srgbClr val="7030A0"/>
              </a:solidFill>
            </a:endParaRPr>
          </a:p>
        </p:txBody>
      </p:sp>
      <p:sp>
        <p:nvSpPr>
          <p:cNvPr id="165" name="矩形 164"/>
          <p:cNvSpPr/>
          <p:nvPr/>
        </p:nvSpPr>
        <p:spPr>
          <a:xfrm>
            <a:off x="3045933" y="917772"/>
            <a:ext cx="1733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000" dirty="0" smtClean="0">
                <a:solidFill>
                  <a:srgbClr val="7030A0"/>
                </a:solidFill>
              </a:rPr>
              <a:t>药物作用靶点</a:t>
            </a:r>
            <a:endParaRPr lang="zh-CN" altLang="en-US" sz="2000" dirty="0">
              <a:solidFill>
                <a:srgbClr val="7030A0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352800" y="2554516"/>
            <a:ext cx="1930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氨基苷类</a:t>
            </a:r>
            <a:endParaRPr lang="en-US" altLang="zh-CN" dirty="0" smtClean="0"/>
          </a:p>
          <a:p>
            <a:r>
              <a:rPr lang="zh-CN" altLang="en-US" dirty="0" smtClean="0"/>
              <a:t>四环素类</a:t>
            </a:r>
            <a:endParaRPr lang="zh-CN" alt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3352797" y="5254171"/>
            <a:ext cx="1930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截短侧耳素类</a:t>
            </a:r>
            <a:endParaRPr lang="en-US" altLang="zh-CN" dirty="0" smtClean="0"/>
          </a:p>
          <a:p>
            <a:r>
              <a:rPr lang="zh-CN" altLang="en-US" dirty="0" smtClean="0"/>
              <a:t>大环内酯类</a:t>
            </a:r>
            <a:endParaRPr lang="en-US" altLang="zh-CN" dirty="0" smtClean="0"/>
          </a:p>
          <a:p>
            <a:r>
              <a:rPr lang="zh-CN" altLang="en-US" dirty="0" smtClean="0"/>
              <a:t>林可胺类</a:t>
            </a:r>
            <a:endParaRPr lang="en-US" altLang="zh-CN" dirty="0" smtClean="0"/>
          </a:p>
          <a:p>
            <a:r>
              <a:rPr lang="zh-CN" altLang="en-US" dirty="0" smtClean="0"/>
              <a:t>酰胺醇类  </a:t>
            </a:r>
            <a:endParaRPr lang="zh-CN" altLang="en-US" b="1" dirty="0"/>
          </a:p>
        </p:txBody>
      </p:sp>
      <p:sp>
        <p:nvSpPr>
          <p:cNvPr id="169" name="下箭头 168"/>
          <p:cNvSpPr/>
          <p:nvPr/>
        </p:nvSpPr>
        <p:spPr>
          <a:xfrm>
            <a:off x="3802743" y="1291771"/>
            <a:ext cx="159658" cy="3483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1" name="TextBox 170"/>
          <p:cNvSpPr txBox="1"/>
          <p:nvPr/>
        </p:nvSpPr>
        <p:spPr>
          <a:xfrm>
            <a:off x="5181599" y="1538516"/>
            <a:ext cx="193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16SrRNA</a:t>
            </a:r>
            <a:endParaRPr lang="zh-CN" alt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5239659" y="2569037"/>
            <a:ext cx="32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21</a:t>
            </a:r>
            <a:r>
              <a:rPr lang="zh-CN" altLang="en-US" dirty="0" smtClean="0"/>
              <a:t>种核糖体蛋白（</a:t>
            </a:r>
            <a:r>
              <a:rPr lang="en-US" altLang="zh-CN" dirty="0" smtClean="0"/>
              <a:t>S1—S21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5399314" y="3933376"/>
            <a:ext cx="193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23SrRNA</a:t>
            </a:r>
            <a:endParaRPr lang="zh-CN" altLang="en-US" dirty="0"/>
          </a:p>
        </p:txBody>
      </p:sp>
      <p:sp>
        <p:nvSpPr>
          <p:cNvPr id="174" name="TextBox 173"/>
          <p:cNvSpPr txBox="1"/>
          <p:nvPr/>
        </p:nvSpPr>
        <p:spPr>
          <a:xfrm>
            <a:off x="5457370" y="4688128"/>
            <a:ext cx="193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5SrRNA</a:t>
            </a:r>
            <a:endParaRPr lang="zh-CN" altLang="en-US" dirty="0"/>
          </a:p>
        </p:txBody>
      </p:sp>
      <p:sp>
        <p:nvSpPr>
          <p:cNvPr id="175" name="左大括号 174"/>
          <p:cNvSpPr/>
          <p:nvPr/>
        </p:nvSpPr>
        <p:spPr>
          <a:xfrm>
            <a:off x="4484912" y="1422400"/>
            <a:ext cx="754744" cy="16691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左大括号 175"/>
          <p:cNvSpPr/>
          <p:nvPr/>
        </p:nvSpPr>
        <p:spPr>
          <a:xfrm>
            <a:off x="4760684" y="3773715"/>
            <a:ext cx="682173" cy="191588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7" name="TextBox 176"/>
          <p:cNvSpPr txBox="1"/>
          <p:nvPr/>
        </p:nvSpPr>
        <p:spPr>
          <a:xfrm>
            <a:off x="5442856" y="5312239"/>
            <a:ext cx="3425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34</a:t>
            </a:r>
            <a:r>
              <a:rPr lang="zh-CN" altLang="en-US" dirty="0" smtClean="0"/>
              <a:t>种核糖体蛋白（</a:t>
            </a:r>
            <a:r>
              <a:rPr lang="en-US" altLang="zh-CN" dirty="0" smtClean="0"/>
              <a:t>L1—L34 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6894285" y="1262744"/>
            <a:ext cx="4557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16SrRNA</a:t>
            </a:r>
            <a:r>
              <a:rPr lang="zh-CN" altLang="en-US" dirty="0" smtClean="0"/>
              <a:t>甲基化酶使</a:t>
            </a:r>
            <a:r>
              <a:rPr lang="en-US" altLang="zh-CN" dirty="0" smtClean="0"/>
              <a:t>16SrRNA</a:t>
            </a:r>
            <a:r>
              <a:rPr lang="zh-CN" altLang="en-US" dirty="0" smtClean="0"/>
              <a:t>上</a:t>
            </a:r>
            <a:r>
              <a:rPr lang="en-US" altLang="zh-CN" dirty="0" smtClean="0"/>
              <a:t>A</a:t>
            </a:r>
            <a:r>
              <a:rPr lang="zh-CN" altLang="en-US" dirty="0" smtClean="0"/>
              <a:t>位点上的某个或某几个碱基甲基化，导致对氨基苷类高水平耐药</a:t>
            </a:r>
            <a:endParaRPr lang="zh-CN" alt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7039425" y="3715658"/>
            <a:ext cx="4223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腺嘌呤甲基化，导致大环内酯类不能与</a:t>
            </a:r>
            <a:r>
              <a:rPr lang="en-US" altLang="zh-CN" dirty="0" smtClean="0"/>
              <a:t>23SrRNA</a:t>
            </a:r>
            <a:r>
              <a:rPr lang="zh-CN" altLang="en-US" dirty="0" smtClean="0"/>
              <a:t>结合，是大环内酯类主要的耐药机制</a:t>
            </a:r>
            <a:endParaRPr lang="zh-CN" altLang="en-US" dirty="0"/>
          </a:p>
        </p:txBody>
      </p:sp>
      <p:sp>
        <p:nvSpPr>
          <p:cNvPr id="180" name="右箭头 179"/>
          <p:cNvSpPr/>
          <p:nvPr/>
        </p:nvSpPr>
        <p:spPr>
          <a:xfrm>
            <a:off x="6241143" y="1596570"/>
            <a:ext cx="566057" cy="246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1" name="右箭头 180"/>
          <p:cNvSpPr/>
          <p:nvPr/>
        </p:nvSpPr>
        <p:spPr>
          <a:xfrm>
            <a:off x="6429828" y="4005942"/>
            <a:ext cx="566057" cy="246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2" name="TextBox 181"/>
          <p:cNvSpPr txBox="1"/>
          <p:nvPr/>
        </p:nvSpPr>
        <p:spPr>
          <a:xfrm>
            <a:off x="725709" y="2032002"/>
            <a:ext cx="13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细菌核糖体</a:t>
            </a:r>
            <a:endParaRPr lang="zh-CN" altLang="en-US" dirty="0"/>
          </a:p>
        </p:txBody>
      </p:sp>
      <p:sp>
        <p:nvSpPr>
          <p:cNvPr id="184" name="下箭头 183"/>
          <p:cNvSpPr/>
          <p:nvPr/>
        </p:nvSpPr>
        <p:spPr>
          <a:xfrm>
            <a:off x="1233714" y="2481945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361183" y="313777"/>
            <a:ext cx="45961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二、抗支原体药物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3705" y="1393372"/>
            <a:ext cx="496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截短侧耳素类，泰妙菌素、沃尼妙林（猪）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86623" y="1988456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大环内酯类，替米考星、泰乐菌素、泰万霉素、北里霉素、红霉素、泰拉霉素（牛、猪）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802386" y="3824910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林可胺类，林可霉素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833502" y="4434506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氨基苷类，壮观霉素、安普霉素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735396" y="2634732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四环素类，金霉素、多西环素、土霉素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303132" y="1923542"/>
            <a:ext cx="415498" cy="243464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lnSpc>
                <a:spcPts val="2300"/>
              </a:lnSpc>
            </a:pPr>
            <a:r>
              <a:rPr lang="zh-CN" altLang="en-US" dirty="0" smtClean="0"/>
              <a:t>主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要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抗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支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原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体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药</a:t>
            </a:r>
            <a:endParaRPr lang="en-US" altLang="zh-CN" dirty="0" smtClean="0"/>
          </a:p>
          <a:p>
            <a:pPr>
              <a:lnSpc>
                <a:spcPts val="2300"/>
              </a:lnSpc>
            </a:pPr>
            <a:r>
              <a:rPr lang="zh-CN" altLang="en-US" dirty="0" smtClean="0"/>
              <a:t>物</a:t>
            </a:r>
            <a:endParaRPr lang="zh-CN" altLang="en-US" dirty="0"/>
          </a:p>
        </p:txBody>
      </p:sp>
      <p:cxnSp>
        <p:nvCxnSpPr>
          <p:cNvPr id="16" name="直接连接符 15"/>
          <p:cNvCxnSpPr>
            <a:stCxn id="14" idx="3"/>
            <a:endCxn id="11" idx="1"/>
          </p:cNvCxnSpPr>
          <p:nvPr/>
        </p:nvCxnSpPr>
        <p:spPr>
          <a:xfrm flipV="1">
            <a:off x="1718630" y="2819398"/>
            <a:ext cx="2016766" cy="321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14" idx="3"/>
            <a:endCxn id="9" idx="1"/>
          </p:cNvCxnSpPr>
          <p:nvPr/>
        </p:nvCxnSpPr>
        <p:spPr>
          <a:xfrm>
            <a:off x="1718630" y="3140863"/>
            <a:ext cx="2083756" cy="868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stCxn id="14" idx="3"/>
            <a:endCxn id="10" idx="1"/>
          </p:cNvCxnSpPr>
          <p:nvPr/>
        </p:nvCxnSpPr>
        <p:spPr>
          <a:xfrm>
            <a:off x="1718630" y="3140863"/>
            <a:ext cx="2114872" cy="1478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14" idx="3"/>
            <a:endCxn id="31" idx="1"/>
          </p:cNvCxnSpPr>
          <p:nvPr/>
        </p:nvCxnSpPr>
        <p:spPr>
          <a:xfrm>
            <a:off x="1718630" y="3140863"/>
            <a:ext cx="2113135" cy="2109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>
            <a:stCxn id="14" idx="3"/>
            <a:endCxn id="7" idx="1"/>
          </p:cNvCxnSpPr>
          <p:nvPr/>
        </p:nvCxnSpPr>
        <p:spPr>
          <a:xfrm flipV="1">
            <a:off x="1718630" y="2311622"/>
            <a:ext cx="1967993" cy="829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stCxn id="14" idx="3"/>
            <a:endCxn id="6" idx="1"/>
          </p:cNvCxnSpPr>
          <p:nvPr/>
        </p:nvCxnSpPr>
        <p:spPr>
          <a:xfrm flipV="1">
            <a:off x="1718630" y="1578038"/>
            <a:ext cx="2055075" cy="1562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59199" y="3251200"/>
            <a:ext cx="496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氟喹诺酮类，恩诺沙星、环丙沙星、沙拉沙星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831765" y="5065487"/>
            <a:ext cx="496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酰胺醇类，氟苯尼考、甲砜霉素</a:t>
            </a:r>
            <a:endParaRPr lang="zh-CN" altLang="en-US" dirty="0"/>
          </a:p>
        </p:txBody>
      </p:sp>
      <p:cxnSp>
        <p:nvCxnSpPr>
          <p:cNvPr id="33" name="直接连接符 32"/>
          <p:cNvCxnSpPr>
            <a:stCxn id="14" idx="3"/>
            <a:endCxn id="25" idx="1"/>
          </p:cNvCxnSpPr>
          <p:nvPr/>
        </p:nvCxnSpPr>
        <p:spPr>
          <a:xfrm>
            <a:off x="1718630" y="3140863"/>
            <a:ext cx="2040569" cy="2950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支原体最突出的结构特征是没有细胞壁，一般来讲，对作用于细胞壁生物合成的抗生素，如 </a:t>
            </a:r>
            <a:r>
              <a:rPr lang="en-US" altLang="zh-CN" dirty="0" smtClean="0">
                <a:solidFill>
                  <a:srgbClr val="FF0000"/>
                </a:solidFill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zh-CN" altLang="en-US" dirty="0" smtClean="0">
                <a:solidFill>
                  <a:srgbClr val="FF0000"/>
                </a:solidFill>
              </a:rPr>
              <a:t>内酰胺类、万古霉素</a:t>
            </a:r>
            <a:r>
              <a:rPr lang="zh-CN" altLang="en-US" dirty="0" smtClean="0"/>
              <a:t>等完全不敏感；对</a:t>
            </a:r>
            <a:r>
              <a:rPr lang="zh-CN" altLang="en-US" dirty="0" smtClean="0">
                <a:solidFill>
                  <a:srgbClr val="FF0000"/>
                </a:solidFill>
              </a:rPr>
              <a:t>多粘菌素（</a:t>
            </a:r>
            <a:r>
              <a:rPr lang="en-US" dirty="0" err="1" smtClean="0">
                <a:solidFill>
                  <a:srgbClr val="FF0000"/>
                </a:solidFill>
              </a:rPr>
              <a:t>polymycin</a:t>
            </a:r>
            <a:r>
              <a:rPr lang="zh-CN" altLang="en-US" dirty="0" smtClean="0">
                <a:solidFill>
                  <a:srgbClr val="FF0000"/>
                </a:solidFill>
              </a:rPr>
              <a:t>）、利福平、磺胺药物普遍耐药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对支原体最有抑制活性及常用于支原体感染治疗的抗生素是</a:t>
            </a:r>
            <a:r>
              <a:rPr lang="zh-CN" altLang="en-US" dirty="0" smtClean="0">
                <a:solidFill>
                  <a:srgbClr val="FF0000"/>
                </a:solidFill>
              </a:rPr>
              <a:t>大环内酯类、四环素类及一些氟喹诺酮</a:t>
            </a:r>
            <a:r>
              <a:rPr lang="zh-CN" altLang="en-US" dirty="0" smtClean="0"/>
              <a:t>；其他类抗生素如</a:t>
            </a:r>
            <a:r>
              <a:rPr lang="zh-CN" altLang="en-US" dirty="0" smtClean="0">
                <a:solidFill>
                  <a:srgbClr val="FF0000"/>
                </a:solidFill>
              </a:rPr>
              <a:t>氨基糖苷类、氯霉素对支原体有较小抑制作用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二、抗支原体药物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zh-CN" altLang="en-US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二、抗支原体药物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9171" y="1219191"/>
            <a:ext cx="10628085" cy="522515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3200"/>
              </a:lnSpc>
            </a:pPr>
            <a:r>
              <a:rPr lang="zh-CN" altLang="en-US" dirty="0" smtClean="0"/>
              <a:t>药理学（药效学、药动学）、适应症、用法用量、疗程、相互作用及注意事项。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药物</a:t>
            </a:r>
            <a:r>
              <a:rPr lang="en-US" altLang="zh-CN" dirty="0" smtClean="0"/>
              <a:t>1:</a:t>
            </a:r>
            <a:r>
              <a:rPr lang="zh-CN" altLang="en-US" dirty="0" smtClean="0"/>
              <a:t>截短侧耳素类，泰妙菌素、沃尼妙林（猪）；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药物</a:t>
            </a:r>
            <a:r>
              <a:rPr lang="en-US" altLang="zh-CN" dirty="0" smtClean="0"/>
              <a:t>2:</a:t>
            </a:r>
            <a:r>
              <a:rPr lang="zh-CN" altLang="en-US" dirty="0" smtClean="0"/>
              <a:t>大环内酯类，替米考星、泰乐菌素、泰万霉素、北里霉素、红霉素、泰拉霉素（牛、猪）；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药物</a:t>
            </a:r>
            <a:r>
              <a:rPr lang="en-US" altLang="zh-CN" dirty="0" smtClean="0"/>
              <a:t>3:</a:t>
            </a:r>
            <a:r>
              <a:rPr lang="zh-CN" altLang="en-US" dirty="0" smtClean="0"/>
              <a:t>四环素类，金霉素、多西环素、土霉素；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药物</a:t>
            </a:r>
            <a:r>
              <a:rPr lang="en-US" altLang="zh-CN" dirty="0" smtClean="0"/>
              <a:t>4:</a:t>
            </a:r>
            <a:r>
              <a:rPr lang="zh-CN" altLang="en-US" dirty="0" smtClean="0"/>
              <a:t>氟喹诺酮类，恩诺沙星、环丙沙星；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药物</a:t>
            </a:r>
            <a:r>
              <a:rPr lang="en-US" altLang="zh-CN" dirty="0" smtClean="0"/>
              <a:t>5:</a:t>
            </a:r>
            <a:r>
              <a:rPr lang="zh-CN" altLang="en-US" dirty="0" smtClean="0"/>
              <a:t>林可胺类，林可霉素；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药物</a:t>
            </a:r>
            <a:r>
              <a:rPr lang="en-US" altLang="zh-CN" dirty="0" smtClean="0"/>
              <a:t>6:</a:t>
            </a:r>
            <a:r>
              <a:rPr lang="zh-CN" altLang="en-US" dirty="0" smtClean="0"/>
              <a:t>氨基苷类，壮观霉素、安普霉素；</a:t>
            </a:r>
            <a:endParaRPr lang="en-US" altLang="zh-CN" dirty="0" smtClean="0"/>
          </a:p>
          <a:p>
            <a:pPr>
              <a:lnSpc>
                <a:spcPts val="3200"/>
              </a:lnSpc>
            </a:pPr>
            <a:r>
              <a:rPr lang="zh-CN" altLang="en-US" dirty="0" smtClean="0"/>
              <a:t>每一种药物制剂与规格，如散粉、预混、口服液、注射剂，参照</a:t>
            </a:r>
            <a:r>
              <a:rPr lang="en-US" altLang="zh-CN" dirty="0" smtClean="0"/>
              <a:t>2015</a:t>
            </a:r>
            <a:r>
              <a:rPr lang="zh-CN" altLang="en-US" dirty="0" smtClean="0"/>
              <a:t>兽药典和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兽药质量标准，兽药说明书范本。</a:t>
            </a:r>
            <a:endParaRPr lang="zh-CN" alt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67229" y="783773"/>
            <a:ext cx="10515600" cy="427945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、截短侧耳素类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544" y="1262740"/>
            <a:ext cx="10903857" cy="5225146"/>
          </a:xfrm>
        </p:spPr>
        <p:txBody>
          <a:bodyPr>
            <a:noAutofit/>
          </a:bodyPr>
          <a:lstStyle/>
          <a:p>
            <a:pPr lvl="0"/>
            <a:r>
              <a:rPr lang="zh-CN" altLang="en-US" sz="1800" b="1" dirty="0" smtClean="0"/>
              <a:t>延胡索酸泰妙菌素可溶性粉</a:t>
            </a:r>
            <a:r>
              <a:rPr lang="en-US" sz="1600" b="1" dirty="0" smtClean="0"/>
              <a:t>2015</a:t>
            </a:r>
            <a:r>
              <a:rPr lang="zh-CN" altLang="en-US" sz="1600" b="1" dirty="0" smtClean="0"/>
              <a:t>年</a:t>
            </a:r>
            <a:r>
              <a:rPr lang="en-US" altLang="zh-CN" sz="1600" b="1" dirty="0" smtClean="0"/>
              <a:t>《</a:t>
            </a:r>
            <a:r>
              <a:rPr lang="zh-CN" altLang="en-US" sz="1600" b="1" dirty="0" smtClean="0"/>
              <a:t>中国兽药典</a:t>
            </a:r>
            <a:r>
              <a:rPr lang="en-US" altLang="zh-CN" sz="1600" b="1" dirty="0" smtClean="0"/>
              <a:t>》</a:t>
            </a:r>
            <a:r>
              <a:rPr lang="zh-CN" altLang="en-US" sz="1600" b="1" dirty="0" smtClean="0"/>
              <a:t>一部</a:t>
            </a:r>
            <a:endParaRPr lang="zh-CN" altLang="en-US" sz="1600" dirty="0" smtClean="0"/>
          </a:p>
          <a:p>
            <a:pPr>
              <a:lnSpc>
                <a:spcPct val="150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药理作用</a:t>
            </a:r>
            <a:r>
              <a:rPr lang="en-US" altLang="zh-CN" sz="1800" b="1" dirty="0" smtClean="0"/>
              <a:t>】</a:t>
            </a:r>
            <a:r>
              <a:rPr lang="zh-CN" altLang="en-US" sz="1800" b="1" dirty="0" smtClean="0"/>
              <a:t>药效学</a:t>
            </a:r>
            <a:r>
              <a:rPr lang="en-US" sz="1800" dirty="0" smtClean="0"/>
              <a:t>  </a:t>
            </a:r>
            <a:r>
              <a:rPr lang="zh-CN" altLang="en-US" sz="1800" dirty="0" smtClean="0"/>
              <a:t>泰妙菌素属于截短侧耳素类抗生素，高浓度下对敏感菌具有杀菌作用。通过与</a:t>
            </a:r>
            <a:r>
              <a:rPr lang="zh-CN" altLang="en-US" sz="1800" dirty="0" smtClean="0">
                <a:solidFill>
                  <a:srgbClr val="0070C0"/>
                </a:solidFill>
              </a:rPr>
              <a:t>核糖体</a:t>
            </a:r>
            <a:r>
              <a:rPr lang="en-US" sz="1800" dirty="0" smtClean="0">
                <a:solidFill>
                  <a:srgbClr val="0070C0"/>
                </a:solidFill>
              </a:rPr>
              <a:t>50S</a:t>
            </a:r>
            <a:r>
              <a:rPr lang="zh-CN" altLang="en-US" sz="1800" dirty="0" smtClean="0">
                <a:solidFill>
                  <a:srgbClr val="0070C0"/>
                </a:solidFill>
              </a:rPr>
              <a:t>亚基结合抑制蛋白质的合成。</a:t>
            </a: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rgbClr val="0070C0"/>
                </a:solidFill>
              </a:rPr>
              <a:t>泰妙菌素对支原体和猪痢疾密螺旋体具有良好的抗菌活性</a:t>
            </a:r>
            <a:r>
              <a:rPr lang="zh-CN" altLang="en-US" sz="1800" dirty="0" smtClean="0"/>
              <a:t>，对葡萄球菌、链球菌（</a:t>
            </a:r>
            <a:r>
              <a:rPr lang="en-US" sz="1800" dirty="0" smtClean="0"/>
              <a:t>D</a:t>
            </a:r>
            <a:r>
              <a:rPr lang="zh-CN" altLang="en-US" sz="1800" dirty="0" smtClean="0"/>
              <a:t>群链球菌除外）在内的大多数革兰氏阳性菌也有较好的抗菌活性。对胸膜肺炎放线杆菌有一定作用，</a:t>
            </a:r>
            <a:r>
              <a:rPr lang="zh-CN" altLang="en-US" sz="1800" dirty="0" smtClean="0">
                <a:solidFill>
                  <a:srgbClr val="0070C0"/>
                </a:solidFill>
              </a:rPr>
              <a:t>对大多数革兰氏阴性菌的抗菌活性较弱。</a:t>
            </a: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rgbClr val="0070C0"/>
                </a:solidFill>
              </a:rPr>
              <a:t>本品与金霉素</a:t>
            </a:r>
            <a:r>
              <a:rPr lang="en-US" altLang="en-US" sz="1800" dirty="0" smtClean="0">
                <a:solidFill>
                  <a:srgbClr val="0070C0"/>
                </a:solidFill>
              </a:rPr>
              <a:t>1:4 </a:t>
            </a:r>
            <a:r>
              <a:rPr lang="zh-CN" altLang="en-US" sz="1800" dirty="0" smtClean="0">
                <a:solidFill>
                  <a:srgbClr val="0070C0"/>
                </a:solidFill>
              </a:rPr>
              <a:t>配伍</a:t>
            </a:r>
            <a:r>
              <a:rPr lang="zh-CN" altLang="en-US" sz="1800" dirty="0" smtClean="0"/>
              <a:t>，可治疗猪细菌性肠炎、细菌性肺炎、密螺旋体性猪痢疾，对支原体性肺炎、支气管波士杆菌和多杀性巴氏杆菌混合感染所引起的肺炎疗效显著。</a:t>
            </a:r>
          </a:p>
          <a:p>
            <a:pPr>
              <a:lnSpc>
                <a:spcPct val="150000"/>
              </a:lnSpc>
            </a:pPr>
            <a:r>
              <a:rPr lang="zh-CN" altLang="en-US" sz="1800" b="1" dirty="0" smtClean="0"/>
              <a:t>药动学</a:t>
            </a:r>
            <a:r>
              <a:rPr lang="en-US" sz="1800" dirty="0" smtClean="0"/>
              <a:t>  </a:t>
            </a:r>
            <a:r>
              <a:rPr lang="zh-CN" altLang="en-US" sz="1800" dirty="0" smtClean="0"/>
              <a:t>猪内服给药吸收良好。单</a:t>
            </a:r>
            <a:r>
              <a:rPr lang="zh-CN" altLang="en-US" sz="1800" dirty="0" smtClean="0">
                <a:solidFill>
                  <a:srgbClr val="0070C0"/>
                </a:solidFill>
              </a:rPr>
              <a:t>剂量给药后生物利用度约为</a:t>
            </a:r>
            <a:r>
              <a:rPr lang="en-US" sz="1800" dirty="0" smtClean="0">
                <a:solidFill>
                  <a:srgbClr val="0070C0"/>
                </a:solidFill>
              </a:rPr>
              <a:t>85%</a:t>
            </a:r>
            <a:r>
              <a:rPr lang="zh-CN" altLang="en-US" sz="1800" dirty="0" smtClean="0"/>
              <a:t>，</a:t>
            </a:r>
            <a:r>
              <a:rPr lang="en-US" sz="1800" dirty="0" smtClean="0"/>
              <a:t>2</a:t>
            </a:r>
            <a:r>
              <a:rPr lang="zh-CN" altLang="en-US" sz="1800" dirty="0" smtClean="0"/>
              <a:t>～</a:t>
            </a:r>
            <a:r>
              <a:rPr lang="en-US" sz="1800" dirty="0" smtClean="0"/>
              <a:t>4</a:t>
            </a:r>
            <a:r>
              <a:rPr lang="zh-CN" altLang="en-US" sz="1800" dirty="0" smtClean="0"/>
              <a:t>小时达血药浓度峰值。进入体内的药物广泛分布，</a:t>
            </a:r>
            <a:r>
              <a:rPr lang="zh-CN" altLang="en-US" sz="1800" dirty="0" smtClean="0">
                <a:solidFill>
                  <a:srgbClr val="0070C0"/>
                </a:solidFill>
              </a:rPr>
              <a:t>以肺组织中浓度最高。</a:t>
            </a:r>
            <a:r>
              <a:rPr lang="zh-CN" altLang="en-US" sz="1800" dirty="0" smtClean="0"/>
              <a:t>泰妙菌素在体内</a:t>
            </a:r>
            <a:r>
              <a:rPr lang="zh-CN" altLang="en-US" sz="1800" dirty="0" smtClean="0">
                <a:solidFill>
                  <a:srgbClr val="0070C0"/>
                </a:solidFill>
              </a:rPr>
              <a:t>被广泛代谢，生成</a:t>
            </a:r>
            <a:r>
              <a:rPr lang="en-US" sz="1800" dirty="0" smtClean="0">
                <a:solidFill>
                  <a:srgbClr val="0070C0"/>
                </a:solidFill>
              </a:rPr>
              <a:t>20</a:t>
            </a:r>
            <a:r>
              <a:rPr lang="zh-CN" altLang="en-US" sz="1800" dirty="0" smtClean="0">
                <a:solidFill>
                  <a:srgbClr val="0070C0"/>
                </a:solidFill>
              </a:rPr>
              <a:t>多种代谢物</a:t>
            </a:r>
            <a:r>
              <a:rPr lang="zh-CN" altLang="en-US" sz="1800" dirty="0" smtClean="0"/>
              <a:t>，一些代谢物具有抗菌活性。泰妙菌素代谢物主要经胆汁从粪中排泄，约</a:t>
            </a:r>
            <a:r>
              <a:rPr lang="en-US" sz="1800" dirty="0" smtClean="0"/>
              <a:t>30%</a:t>
            </a:r>
            <a:r>
              <a:rPr lang="zh-CN" altLang="en-US" sz="1800" dirty="0" smtClean="0"/>
              <a:t>从尿排泄。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69028" y="174171"/>
            <a:ext cx="7547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67229" y="783773"/>
            <a:ext cx="10515600" cy="427945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、截短侧耳素类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8544" y="1262740"/>
            <a:ext cx="10903857" cy="5384800"/>
          </a:xfrm>
        </p:spPr>
        <p:txBody>
          <a:bodyPr>
            <a:noAutofit/>
          </a:bodyPr>
          <a:lstStyle/>
          <a:p>
            <a:pPr lvl="0"/>
            <a:r>
              <a:rPr lang="zh-CN" altLang="en-US" sz="1800" b="1" dirty="0" smtClean="0"/>
              <a:t>延胡索酸泰妙菌素可溶性粉</a:t>
            </a:r>
            <a:r>
              <a:rPr lang="en-US" sz="1600" b="1" dirty="0" smtClean="0"/>
              <a:t>2015</a:t>
            </a:r>
            <a:r>
              <a:rPr lang="zh-CN" altLang="en-US" sz="1600" b="1" dirty="0" smtClean="0"/>
              <a:t>年</a:t>
            </a:r>
            <a:r>
              <a:rPr lang="en-US" altLang="zh-CN" sz="1600" b="1" dirty="0" smtClean="0"/>
              <a:t>《</a:t>
            </a:r>
            <a:r>
              <a:rPr lang="zh-CN" altLang="en-US" sz="1600" b="1" dirty="0" smtClean="0"/>
              <a:t>中国兽药典</a:t>
            </a:r>
            <a:r>
              <a:rPr lang="en-US" altLang="zh-CN" sz="1600" b="1" dirty="0" smtClean="0"/>
              <a:t>》</a:t>
            </a:r>
            <a:r>
              <a:rPr lang="zh-CN" altLang="en-US" sz="1600" b="1" dirty="0" smtClean="0"/>
              <a:t>一部</a:t>
            </a:r>
            <a:endParaRPr lang="zh-CN" altLang="en-US" sz="1600" dirty="0" smtClean="0"/>
          </a:p>
          <a:p>
            <a:pPr>
              <a:lnSpc>
                <a:spcPct val="150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作用与用途</a:t>
            </a:r>
            <a:r>
              <a:rPr lang="en-US" altLang="zh-CN" sz="1800" b="1" dirty="0" smtClean="0"/>
              <a:t>】</a:t>
            </a:r>
            <a:r>
              <a:rPr lang="en-US" sz="1800" dirty="0" smtClean="0"/>
              <a:t>  </a:t>
            </a:r>
            <a:r>
              <a:rPr lang="zh-CN" altLang="en-US" sz="1800" dirty="0" smtClean="0"/>
              <a:t>主要</a:t>
            </a:r>
            <a:r>
              <a:rPr lang="zh-CN" altLang="en-US" sz="1800" dirty="0" smtClean="0">
                <a:solidFill>
                  <a:srgbClr val="0070C0"/>
                </a:solidFill>
              </a:rPr>
              <a:t>用于防治鸡慢性呼吸道病，猪支原体肺炎</a:t>
            </a:r>
            <a:r>
              <a:rPr lang="zh-CN" altLang="en-US" sz="1800" dirty="0" smtClean="0"/>
              <a:t>、猪放线杆菌胸膜肺炎，也用于密螺旋体引起的猪痢疾（赤痢）和猪增生性肠炎（回肠炎）。</a:t>
            </a:r>
          </a:p>
          <a:p>
            <a:pPr>
              <a:lnSpc>
                <a:spcPct val="150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用法与用量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 以延胡索酸泰妙菌素计。混饮：每</a:t>
            </a:r>
            <a:r>
              <a:rPr lang="en-US" sz="1800" dirty="0" smtClean="0"/>
              <a:t>1L</a:t>
            </a:r>
            <a:r>
              <a:rPr lang="zh-CN" altLang="en-US" sz="1800" dirty="0" smtClean="0"/>
              <a:t>水，猪</a:t>
            </a:r>
            <a:r>
              <a:rPr lang="en-US" sz="1800" dirty="0" smtClean="0"/>
              <a:t>45-60mg</a:t>
            </a:r>
            <a:r>
              <a:rPr lang="zh-CN" altLang="en-US" sz="1800" dirty="0" smtClean="0"/>
              <a:t>，连用</a:t>
            </a:r>
            <a:r>
              <a:rPr lang="en-US" sz="1800" dirty="0" smtClean="0"/>
              <a:t>5</a:t>
            </a:r>
            <a:r>
              <a:rPr lang="zh-CN" altLang="en-US" sz="1800" dirty="0" smtClean="0"/>
              <a:t>日</a:t>
            </a:r>
            <a:r>
              <a:rPr lang="zh-CN" altLang="en-US" sz="1800" dirty="0" smtClean="0">
                <a:solidFill>
                  <a:srgbClr val="0070C0"/>
                </a:solidFill>
              </a:rPr>
              <a:t>；鸡</a:t>
            </a:r>
            <a:r>
              <a:rPr lang="en-US" sz="1800" dirty="0" smtClean="0">
                <a:solidFill>
                  <a:srgbClr val="0070C0"/>
                </a:solidFill>
              </a:rPr>
              <a:t>125-250mg</a:t>
            </a:r>
            <a:r>
              <a:rPr lang="zh-CN" altLang="en-US" sz="1800" dirty="0" smtClean="0">
                <a:solidFill>
                  <a:srgbClr val="0070C0"/>
                </a:solidFill>
              </a:rPr>
              <a:t>，连用</a:t>
            </a:r>
            <a:r>
              <a:rPr lang="en-US" sz="1800" dirty="0" smtClean="0">
                <a:solidFill>
                  <a:srgbClr val="0070C0"/>
                </a:solidFill>
              </a:rPr>
              <a:t>3</a:t>
            </a:r>
            <a:r>
              <a:rPr lang="zh-CN" altLang="en-US" sz="1800" dirty="0" smtClean="0">
                <a:solidFill>
                  <a:srgbClr val="0070C0"/>
                </a:solidFill>
              </a:rPr>
              <a:t>日</a:t>
            </a:r>
            <a:r>
              <a:rPr lang="zh-CN" altLang="en-US" sz="1800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不良反应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猪使用正常剂量，有时会出现皮肤红斑。应用过量，猪可引起短暂流涎、呕吐和中枢神经抑制。</a:t>
            </a:r>
          </a:p>
          <a:p>
            <a:pPr>
              <a:lnSpc>
                <a:spcPct val="150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注意事项</a:t>
            </a:r>
            <a:r>
              <a:rPr lang="en-US" altLang="zh-CN" sz="1800" b="1" dirty="0" smtClean="0"/>
              <a:t>】 </a:t>
            </a:r>
            <a:r>
              <a:rPr lang="zh-CN" altLang="en-US" sz="1800" dirty="0" smtClean="0"/>
              <a:t>（</a:t>
            </a:r>
            <a:r>
              <a:rPr lang="en-US" sz="1800" dirty="0" smtClean="0"/>
              <a:t>1</a:t>
            </a:r>
            <a:r>
              <a:rPr lang="zh-CN" altLang="en-US" sz="1800" dirty="0" smtClean="0"/>
              <a:t>）禁止与</a:t>
            </a:r>
            <a:r>
              <a:rPr lang="zh-CN" altLang="en-US" sz="1800" dirty="0" smtClean="0">
                <a:solidFill>
                  <a:srgbClr val="0066FF"/>
                </a:solidFill>
              </a:rPr>
              <a:t>莫能菌素、盐霉素、甲基盐霉素等</a:t>
            </a:r>
            <a:r>
              <a:rPr lang="zh-CN" altLang="en-US" sz="1800" dirty="0" smtClean="0"/>
              <a:t>聚醚类抗生素合用。</a:t>
            </a:r>
            <a:endParaRPr lang="en-US" altLang="zh-CN" sz="1800" dirty="0" smtClean="0"/>
          </a:p>
          <a:p>
            <a:pPr>
              <a:lnSpc>
                <a:spcPct val="150000"/>
              </a:lnSpc>
            </a:pPr>
            <a:r>
              <a:rPr lang="zh-CN" altLang="en-US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）与能结合细菌核糖体</a:t>
            </a:r>
            <a:r>
              <a:rPr lang="en-US" altLang="zh-CN" sz="1800" dirty="0" smtClean="0"/>
              <a:t>50s</a:t>
            </a:r>
            <a:r>
              <a:rPr lang="zh-CN" altLang="en-US" sz="1800" dirty="0" smtClean="0"/>
              <a:t>亚基的抗生素</a:t>
            </a:r>
            <a:r>
              <a:rPr lang="en-US" altLang="zh-CN" sz="1800" dirty="0" smtClean="0"/>
              <a:t>(</a:t>
            </a:r>
            <a:r>
              <a:rPr lang="zh-CN" altLang="en-US" sz="1800" dirty="0" smtClean="0"/>
              <a:t>如</a:t>
            </a:r>
            <a:r>
              <a:rPr lang="zh-CN" altLang="en-US" sz="1800" dirty="0" smtClean="0">
                <a:solidFill>
                  <a:srgbClr val="0070C0"/>
                </a:solidFill>
              </a:rPr>
              <a:t>克林霉素、林可霉素、红霉素、泰乐菌素</a:t>
            </a:r>
            <a:r>
              <a:rPr lang="zh-CN" altLang="en-US" sz="1800" dirty="0" smtClean="0"/>
              <a:t>等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同用，由于竞争作用部位而导致减效。（</a:t>
            </a:r>
            <a:r>
              <a:rPr lang="en-US" sz="1800" dirty="0" smtClean="0"/>
              <a:t>3</a:t>
            </a:r>
            <a:r>
              <a:rPr lang="zh-CN" altLang="en-US" sz="1800" dirty="0" smtClean="0"/>
              <a:t>）使用者避免药物与眼睛及皮肤接触。</a:t>
            </a:r>
            <a:endParaRPr lang="en-US" altLang="zh-CN" sz="1800" dirty="0" smtClean="0"/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休药期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猪</a:t>
            </a:r>
            <a:r>
              <a:rPr lang="en-US" sz="1800" dirty="0" smtClean="0"/>
              <a:t>7</a:t>
            </a:r>
            <a:r>
              <a:rPr lang="zh-CN" altLang="en-US" sz="1800" dirty="0" smtClean="0"/>
              <a:t>日，鸡</a:t>
            </a:r>
            <a:r>
              <a:rPr lang="en-US" sz="1800" dirty="0" smtClean="0"/>
              <a:t>5</a:t>
            </a:r>
            <a:r>
              <a:rPr lang="zh-CN" altLang="en-US" sz="1800" dirty="0" smtClean="0"/>
              <a:t>日。</a:t>
            </a:r>
            <a:endParaRPr lang="zh-CN" alt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569028" y="174171"/>
            <a:ext cx="7547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1742" y="972455"/>
            <a:ext cx="10515600" cy="362856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、大环内酯类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971" y="1422396"/>
            <a:ext cx="10943772" cy="5000176"/>
          </a:xfrm>
        </p:spPr>
        <p:txBody>
          <a:bodyPr>
            <a:normAutofit fontScale="47500" lnSpcReduction="20000"/>
          </a:bodyPr>
          <a:lstStyle/>
          <a:p>
            <a:r>
              <a:rPr lang="zh-CN" altLang="en-US" sz="3300" b="1" dirty="0" smtClean="0"/>
              <a:t>替米考星溶液 （</a:t>
            </a:r>
            <a:r>
              <a:rPr lang="en-US" altLang="en-US" sz="3300" b="1" dirty="0" smtClean="0"/>
              <a:t>2015</a:t>
            </a:r>
            <a:r>
              <a:rPr lang="zh-CN" altLang="en-US" sz="3300" b="1" dirty="0" smtClean="0"/>
              <a:t>年</a:t>
            </a:r>
            <a:r>
              <a:rPr lang="en-US" altLang="zh-CN" sz="3300" b="1" dirty="0" smtClean="0"/>
              <a:t>《</a:t>
            </a:r>
            <a:r>
              <a:rPr lang="zh-CN" altLang="en-US" sz="3300" b="1" dirty="0" smtClean="0"/>
              <a:t>中国兽药典</a:t>
            </a:r>
            <a:r>
              <a:rPr lang="en-US" altLang="zh-CN" sz="3300" b="1" dirty="0" smtClean="0"/>
              <a:t>》</a:t>
            </a:r>
            <a:r>
              <a:rPr lang="zh-CN" altLang="en-US" sz="3300" b="1" dirty="0" smtClean="0"/>
              <a:t>一部    ）     替米考星可溶性粉  </a:t>
            </a:r>
            <a:r>
              <a:rPr lang="en-US" altLang="zh-CN" sz="3300" b="1" dirty="0" smtClean="0"/>
              <a:t>《</a:t>
            </a:r>
            <a:r>
              <a:rPr lang="zh-CN" altLang="en-US" sz="3300" b="1" dirty="0" smtClean="0"/>
              <a:t>兽药质量标准</a:t>
            </a:r>
            <a:r>
              <a:rPr lang="en-US" altLang="zh-CN" sz="3300" b="1" dirty="0" smtClean="0"/>
              <a:t>》</a:t>
            </a:r>
            <a:r>
              <a:rPr lang="en-US" altLang="en-US" sz="3300" b="1" dirty="0" smtClean="0"/>
              <a:t>2017</a:t>
            </a:r>
            <a:r>
              <a:rPr lang="zh-CN" altLang="en-US" sz="3300" b="1" dirty="0" smtClean="0"/>
              <a:t>年</a:t>
            </a:r>
          </a:p>
          <a:p>
            <a:pPr>
              <a:buNone/>
            </a:pPr>
            <a:endParaRPr lang="zh-CN" altLang="en-US" dirty="0" smtClean="0"/>
          </a:p>
          <a:p>
            <a:pPr>
              <a:lnSpc>
                <a:spcPct val="120000"/>
              </a:lnSpc>
            </a:pPr>
            <a:r>
              <a:rPr lang="en-US" altLang="zh-CN" sz="3400" b="1" dirty="0" smtClean="0"/>
              <a:t>【</a:t>
            </a:r>
            <a:r>
              <a:rPr lang="zh-CN" altLang="en-US" sz="3400" b="1" dirty="0" smtClean="0"/>
              <a:t>药理作用</a:t>
            </a:r>
            <a:r>
              <a:rPr lang="en-US" altLang="zh-CN" sz="3400" b="1" dirty="0" smtClean="0"/>
              <a:t>】</a:t>
            </a:r>
            <a:r>
              <a:rPr lang="zh-CN" altLang="en-US" sz="3400" b="1" dirty="0" smtClean="0"/>
              <a:t>药效学</a:t>
            </a:r>
            <a:r>
              <a:rPr lang="zh-CN" altLang="en-US" sz="3400" dirty="0" smtClean="0"/>
              <a:t>  替米考星属动物专用</a:t>
            </a:r>
            <a:r>
              <a:rPr lang="zh-CN" altLang="en-US" sz="3400" dirty="0" smtClean="0">
                <a:solidFill>
                  <a:srgbClr val="0070C0"/>
                </a:solidFill>
              </a:rPr>
              <a:t>半合成大环内酯类抗菌</a:t>
            </a:r>
            <a:r>
              <a:rPr lang="zh-CN" altLang="en-US" sz="3400" dirty="0" smtClean="0"/>
              <a:t>药，抗菌作用与泰乐菌素相似，敏感的革兰氏阳性菌有金黄色葡萄球菌（包括耐青霉素金黄色葡萄球菌）、肺炎球菌、链球菌、炭疽杆菌、猪丹毒杄菌、李斯特菌、腐败梭菌、气肿疽梭菌等。敏感的革兰氏阴性菌有嗜血杆菌、脑膜炎双球菌、巴氏杄菌等，</a:t>
            </a:r>
            <a:r>
              <a:rPr lang="zh-CN" altLang="en-US" sz="3400" dirty="0" smtClean="0">
                <a:solidFill>
                  <a:srgbClr val="0070C0"/>
                </a:solidFill>
              </a:rPr>
              <a:t>对支原体也有效</a:t>
            </a:r>
            <a:r>
              <a:rPr lang="zh-CN" altLang="en-US" sz="3400" dirty="0" smtClean="0">
                <a:solidFill>
                  <a:srgbClr val="C00000"/>
                </a:solidFill>
              </a:rPr>
              <a:t>。</a:t>
            </a:r>
            <a:r>
              <a:rPr lang="zh-CN" altLang="en-US" sz="3400" dirty="0" smtClean="0"/>
              <a:t>对胸膜肺炎放线杆菌、巴氏</a:t>
            </a:r>
            <a:r>
              <a:rPr lang="zh-CN" altLang="en-US" sz="3400" dirty="0" smtClean="0">
                <a:solidFill>
                  <a:srgbClr val="0070C0"/>
                </a:solidFill>
              </a:rPr>
              <a:t>杆菌及畜禽支原体的活性比泰乐菌素强</a:t>
            </a:r>
            <a:r>
              <a:rPr lang="zh-CN" altLang="en-US" sz="3400" dirty="0" smtClean="0"/>
              <a:t>。</a:t>
            </a:r>
            <a:r>
              <a:rPr lang="en-US" sz="3400" dirty="0" smtClean="0"/>
              <a:t>95%</a:t>
            </a:r>
            <a:r>
              <a:rPr lang="zh-CN" altLang="en-US" sz="3400" dirty="0" smtClean="0"/>
              <a:t>的溶血性巴氏杆菌菌株对本品敏感。</a:t>
            </a:r>
          </a:p>
          <a:p>
            <a:pPr>
              <a:lnSpc>
                <a:spcPct val="120000"/>
              </a:lnSpc>
            </a:pPr>
            <a:r>
              <a:rPr lang="zh-CN" altLang="en-US" sz="3400" b="1" dirty="0" smtClean="0"/>
              <a:t>药动学  </a:t>
            </a:r>
            <a:r>
              <a:rPr lang="zh-CN" altLang="en-US" sz="3400" dirty="0" smtClean="0"/>
              <a:t>内服后吸收快，特点是</a:t>
            </a:r>
            <a:r>
              <a:rPr lang="zh-CN" altLang="en-US" sz="3400" dirty="0" smtClean="0">
                <a:solidFill>
                  <a:srgbClr val="0070C0"/>
                </a:solidFill>
              </a:rPr>
              <a:t>组织穿透力强，分布容积大</a:t>
            </a:r>
            <a:r>
              <a:rPr lang="en-US" sz="3400" dirty="0" smtClean="0">
                <a:solidFill>
                  <a:srgbClr val="0070C0"/>
                </a:solidFill>
              </a:rPr>
              <a:t>(&gt;2L/kg)</a:t>
            </a:r>
            <a:r>
              <a:rPr lang="zh-CN" altLang="en-US" sz="3400" dirty="0" smtClean="0">
                <a:solidFill>
                  <a:srgbClr val="0070C0"/>
                </a:solidFill>
              </a:rPr>
              <a:t>。肺中浓度高</a:t>
            </a:r>
            <a:r>
              <a:rPr lang="zh-CN" altLang="en-US" sz="3400" dirty="0" smtClean="0"/>
              <a:t>，半衰期可达</a:t>
            </a:r>
            <a:r>
              <a:rPr lang="en-US" sz="3400" dirty="0" smtClean="0"/>
              <a:t>1</a:t>
            </a:r>
            <a:r>
              <a:rPr lang="zh-CN" altLang="en-US" sz="3400" dirty="0" smtClean="0"/>
              <a:t> ～ </a:t>
            </a:r>
            <a:r>
              <a:rPr lang="en-US" sz="3400" dirty="0" smtClean="0"/>
              <a:t>2</a:t>
            </a:r>
            <a:r>
              <a:rPr lang="zh-CN" altLang="en-US" sz="3400" dirty="0" smtClean="0"/>
              <a:t>天，有效血浓度维持时间长。</a:t>
            </a:r>
          </a:p>
          <a:p>
            <a:pPr>
              <a:lnSpc>
                <a:spcPct val="120000"/>
              </a:lnSpc>
            </a:pPr>
            <a:r>
              <a:rPr lang="en-US" altLang="zh-CN" sz="3400" b="1" dirty="0" smtClean="0"/>
              <a:t>【</a:t>
            </a:r>
            <a:r>
              <a:rPr lang="zh-CN" altLang="en-US" sz="3400" b="1" dirty="0" smtClean="0"/>
              <a:t>作用与用途</a:t>
            </a:r>
            <a:r>
              <a:rPr lang="en-US" altLang="zh-CN" sz="3400" b="1" dirty="0" smtClean="0"/>
              <a:t>】</a:t>
            </a:r>
            <a:r>
              <a:rPr lang="zh-CN" altLang="en-US" sz="3400" dirty="0" smtClean="0"/>
              <a:t> 用于治疗巴氏杆菌及支原体感染引起的鸡呼吸道疾病。</a:t>
            </a:r>
          </a:p>
          <a:p>
            <a:pPr>
              <a:lnSpc>
                <a:spcPct val="120000"/>
              </a:lnSpc>
            </a:pPr>
            <a:r>
              <a:rPr lang="en-US" altLang="zh-CN" sz="3400" b="1" dirty="0" smtClean="0"/>
              <a:t>【</a:t>
            </a:r>
            <a:r>
              <a:rPr lang="zh-CN" altLang="en-US" sz="3400" b="1" dirty="0" smtClean="0"/>
              <a:t>用法与用量</a:t>
            </a:r>
            <a:r>
              <a:rPr lang="en-US" altLang="zh-CN" sz="3400" b="1" dirty="0" smtClean="0"/>
              <a:t>】</a:t>
            </a:r>
            <a:r>
              <a:rPr lang="zh-CN" altLang="en-US" sz="3400" dirty="0" smtClean="0"/>
              <a:t> 以替米考星计。</a:t>
            </a:r>
            <a:r>
              <a:rPr lang="zh-CN" altLang="en-US" sz="3400" dirty="0" smtClean="0">
                <a:solidFill>
                  <a:srgbClr val="0066FF"/>
                </a:solidFill>
              </a:rPr>
              <a:t>混饮：</a:t>
            </a:r>
            <a:r>
              <a:rPr lang="en-US" sz="3400" dirty="0" smtClean="0">
                <a:solidFill>
                  <a:srgbClr val="0066FF"/>
                </a:solidFill>
              </a:rPr>
              <a:t>1L</a:t>
            </a:r>
            <a:r>
              <a:rPr lang="zh-CN" altLang="en-US" sz="3400" dirty="0" smtClean="0">
                <a:solidFill>
                  <a:srgbClr val="0066FF"/>
                </a:solidFill>
              </a:rPr>
              <a:t>水，鸡</a:t>
            </a:r>
            <a:r>
              <a:rPr lang="en-US" sz="3400" dirty="0" smtClean="0">
                <a:solidFill>
                  <a:srgbClr val="0066FF"/>
                </a:solidFill>
              </a:rPr>
              <a:t>75mg</a:t>
            </a:r>
            <a:r>
              <a:rPr lang="zh-CN" altLang="en-US" sz="3400" dirty="0" smtClean="0">
                <a:solidFill>
                  <a:srgbClr val="0066FF"/>
                </a:solidFill>
              </a:rPr>
              <a:t>。连用</a:t>
            </a:r>
            <a:r>
              <a:rPr lang="en-US" sz="3400" dirty="0" smtClean="0">
                <a:solidFill>
                  <a:srgbClr val="0066FF"/>
                </a:solidFill>
              </a:rPr>
              <a:t>3</a:t>
            </a:r>
            <a:r>
              <a:rPr lang="zh-CN" altLang="en-US" sz="3400" dirty="0" smtClean="0">
                <a:solidFill>
                  <a:srgbClr val="0066FF"/>
                </a:solidFill>
              </a:rPr>
              <a:t>日</a:t>
            </a:r>
            <a:r>
              <a:rPr lang="zh-CN" altLang="en-US" sz="3400" dirty="0" smtClean="0"/>
              <a:t>。      </a:t>
            </a:r>
            <a:r>
              <a:rPr lang="zh-CN" altLang="en-US" sz="3400" dirty="0" smtClean="0">
                <a:solidFill>
                  <a:srgbClr val="0066FF"/>
                </a:solidFill>
              </a:rPr>
              <a:t>混饮：</a:t>
            </a:r>
            <a:r>
              <a:rPr lang="en-US" sz="3400" dirty="0" smtClean="0">
                <a:solidFill>
                  <a:srgbClr val="0066FF"/>
                </a:solidFill>
              </a:rPr>
              <a:t>1L</a:t>
            </a:r>
            <a:r>
              <a:rPr lang="zh-CN" altLang="en-US" sz="3400" dirty="0" smtClean="0">
                <a:solidFill>
                  <a:srgbClr val="0066FF"/>
                </a:solidFill>
              </a:rPr>
              <a:t>水，鸡</a:t>
            </a:r>
            <a:r>
              <a:rPr lang="en-US" sz="3400" dirty="0" smtClean="0">
                <a:solidFill>
                  <a:srgbClr val="0066FF"/>
                </a:solidFill>
              </a:rPr>
              <a:t>75mg</a:t>
            </a:r>
            <a:r>
              <a:rPr lang="zh-CN" altLang="en-US" sz="3400" dirty="0" smtClean="0">
                <a:solidFill>
                  <a:srgbClr val="0066FF"/>
                </a:solidFill>
              </a:rPr>
              <a:t>。连用</a:t>
            </a:r>
            <a:r>
              <a:rPr lang="en-US" sz="3400" dirty="0" smtClean="0">
                <a:solidFill>
                  <a:srgbClr val="0066FF"/>
                </a:solidFill>
              </a:rPr>
              <a:t>3</a:t>
            </a:r>
            <a:r>
              <a:rPr lang="zh-CN" altLang="en-US" sz="3400" dirty="0" smtClean="0"/>
              <a:t>日。</a:t>
            </a:r>
          </a:p>
          <a:p>
            <a:pPr>
              <a:lnSpc>
                <a:spcPct val="120000"/>
              </a:lnSpc>
            </a:pPr>
            <a:r>
              <a:rPr lang="en-US" altLang="zh-CN" sz="3400" b="1" dirty="0" smtClean="0"/>
              <a:t>【</a:t>
            </a:r>
            <a:r>
              <a:rPr lang="zh-CN" altLang="en-US" sz="3400" b="1" dirty="0" smtClean="0"/>
              <a:t>不良反应</a:t>
            </a:r>
            <a:r>
              <a:rPr lang="en-US" altLang="zh-CN" sz="3400" b="1" dirty="0" smtClean="0"/>
              <a:t>】 </a:t>
            </a:r>
            <a:r>
              <a:rPr lang="zh-CN" altLang="en-US" sz="3400" dirty="0" smtClean="0"/>
              <a:t>本品对动物的毒性作用主要是心血管系统，可引起心动过滤和收缩力减弱。</a:t>
            </a:r>
          </a:p>
          <a:p>
            <a:pPr>
              <a:lnSpc>
                <a:spcPct val="120000"/>
              </a:lnSpc>
            </a:pPr>
            <a:r>
              <a:rPr lang="en-US" altLang="zh-CN" sz="3400" b="1" dirty="0" smtClean="0"/>
              <a:t>【</a:t>
            </a:r>
            <a:r>
              <a:rPr lang="zh-CN" altLang="en-US" sz="3400" b="1" dirty="0" smtClean="0"/>
              <a:t>注意事项</a:t>
            </a:r>
            <a:r>
              <a:rPr lang="en-US" altLang="zh-CN" sz="3400" b="1" dirty="0" smtClean="0"/>
              <a:t>】 </a:t>
            </a:r>
            <a:r>
              <a:rPr lang="zh-CN" altLang="en-US" sz="3400" dirty="0" smtClean="0"/>
              <a:t>蛋鸡产蛋期禁用。</a:t>
            </a:r>
          </a:p>
          <a:p>
            <a:pPr>
              <a:lnSpc>
                <a:spcPct val="120000"/>
              </a:lnSpc>
            </a:pPr>
            <a:r>
              <a:rPr lang="en-US" altLang="zh-CN" sz="3400" dirty="0" smtClean="0"/>
              <a:t>【</a:t>
            </a:r>
            <a:r>
              <a:rPr lang="zh-CN" altLang="en-US" sz="3400" dirty="0" smtClean="0"/>
              <a:t>药物相互作用</a:t>
            </a:r>
            <a:r>
              <a:rPr lang="en-US" altLang="zh-CN" sz="3400" dirty="0" smtClean="0"/>
              <a:t>】</a:t>
            </a:r>
            <a:r>
              <a:rPr lang="zh-CN" altLang="en-US" sz="3400" dirty="0" smtClean="0"/>
              <a:t>（</a:t>
            </a:r>
            <a:r>
              <a:rPr lang="en-US" altLang="zh-CN" sz="3400" dirty="0" smtClean="0"/>
              <a:t>1</a:t>
            </a:r>
            <a:r>
              <a:rPr lang="zh-CN" altLang="en-US" sz="3400" dirty="0" smtClean="0"/>
              <a:t>）本品与肾上腺素合用可增加猪的死亡。</a:t>
            </a:r>
            <a:r>
              <a:rPr lang="zh-CN" altLang="en-US" sz="3400" dirty="0" smtClean="0">
                <a:solidFill>
                  <a:srgbClr val="0066FF"/>
                </a:solidFill>
              </a:rPr>
              <a:t>（</a:t>
            </a:r>
            <a:r>
              <a:rPr lang="en-US" altLang="zh-CN" sz="3400" dirty="0" smtClean="0">
                <a:solidFill>
                  <a:srgbClr val="0066FF"/>
                </a:solidFill>
              </a:rPr>
              <a:t>2</a:t>
            </a:r>
            <a:r>
              <a:rPr lang="zh-CN" altLang="en-US" sz="3400" dirty="0" smtClean="0">
                <a:solidFill>
                  <a:srgbClr val="0066FF"/>
                </a:solidFill>
              </a:rPr>
              <a:t>）与其他大环内酯类、林可胺类因作用靶点相同，不宜同时使用。</a:t>
            </a:r>
            <a:r>
              <a:rPr lang="zh-CN" altLang="en-US" sz="3400" dirty="0" smtClean="0"/>
              <a:t>（</a:t>
            </a:r>
            <a:r>
              <a:rPr lang="en-US" altLang="zh-CN" sz="3400" dirty="0" smtClean="0"/>
              <a:t>3</a:t>
            </a:r>
            <a:r>
              <a:rPr lang="zh-CN" altLang="en-US" sz="3400" dirty="0" smtClean="0"/>
              <a:t>）与</a:t>
            </a:r>
            <a:r>
              <a:rPr lang="el-GR" sz="3400" dirty="0" smtClean="0">
                <a:ea typeface="宋体"/>
              </a:rPr>
              <a:t>β</a:t>
            </a:r>
            <a:r>
              <a:rPr lang="en-US" sz="3400" dirty="0" smtClean="0"/>
              <a:t>-</a:t>
            </a:r>
            <a:r>
              <a:rPr lang="zh-CN" altLang="en-US" sz="3400" dirty="0" smtClean="0"/>
              <a:t>内酰胺类合用表现为拮抗作用。</a:t>
            </a:r>
            <a:endParaRPr lang="en-US" altLang="zh-CN" sz="3400" dirty="0" smtClean="0"/>
          </a:p>
          <a:p>
            <a:pPr>
              <a:lnSpc>
                <a:spcPct val="120000"/>
              </a:lnSpc>
            </a:pPr>
            <a:r>
              <a:rPr lang="en-US" altLang="zh-CN" sz="3400" dirty="0" smtClean="0"/>
              <a:t>【</a:t>
            </a:r>
            <a:r>
              <a:rPr lang="zh-CN" altLang="en-US" sz="3400" dirty="0" smtClean="0"/>
              <a:t>休药期</a:t>
            </a:r>
            <a:r>
              <a:rPr lang="en-US" altLang="zh-CN" sz="3400" dirty="0" smtClean="0"/>
              <a:t>】</a:t>
            </a:r>
            <a:r>
              <a:rPr lang="zh-CN" altLang="en-US" sz="3400" dirty="0" smtClean="0">
                <a:solidFill>
                  <a:srgbClr val="0070C0"/>
                </a:solidFill>
              </a:rPr>
              <a:t>替米考星溶液</a:t>
            </a:r>
            <a:r>
              <a:rPr lang="en-US" altLang="zh-CN" sz="3400" dirty="0" smtClean="0">
                <a:solidFill>
                  <a:srgbClr val="0070C0"/>
                </a:solidFill>
              </a:rPr>
              <a:t>12</a:t>
            </a:r>
            <a:r>
              <a:rPr lang="zh-CN" altLang="en-US" sz="3400" dirty="0" smtClean="0">
                <a:solidFill>
                  <a:srgbClr val="0070C0"/>
                </a:solidFill>
              </a:rPr>
              <a:t>日，替米考星可溶性粉</a:t>
            </a:r>
            <a:r>
              <a:rPr lang="en-US" altLang="zh-CN" sz="3400" dirty="0" smtClean="0">
                <a:solidFill>
                  <a:srgbClr val="0070C0"/>
                </a:solidFill>
              </a:rPr>
              <a:t>10</a:t>
            </a:r>
            <a:r>
              <a:rPr lang="zh-CN" altLang="en-US" sz="3400" dirty="0" smtClean="0">
                <a:solidFill>
                  <a:srgbClr val="0070C0"/>
                </a:solidFill>
              </a:rPr>
              <a:t>日</a:t>
            </a:r>
            <a:r>
              <a:rPr lang="zh-CN" altLang="en-US" sz="3400" dirty="0" smtClean="0"/>
              <a:t>。</a:t>
            </a:r>
            <a:endParaRPr lang="zh-CN" altLang="en-US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2569028" y="290286"/>
            <a:ext cx="7547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三、常用药及其临床合理应用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782081"/>
            <a:ext cx="10773229" cy="480740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zh-CN" altLang="en-US" sz="3200" b="1" dirty="0" smtClean="0"/>
              <a:t>酒石酸泰乐菌素可溶性粉  </a:t>
            </a:r>
            <a:r>
              <a:rPr lang="en-US" sz="3200" b="1" dirty="0" smtClean="0"/>
              <a:t>2015</a:t>
            </a:r>
            <a:r>
              <a:rPr lang="zh-CN" altLang="en-US" sz="3200" b="1" dirty="0" smtClean="0"/>
              <a:t>年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中国兽药典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一部 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药理作用</a:t>
            </a:r>
            <a:r>
              <a:rPr lang="en-US" altLang="zh-CN" b="1" dirty="0" smtClean="0"/>
              <a:t>】</a:t>
            </a:r>
            <a:r>
              <a:rPr lang="zh-CN" altLang="en-US" b="1" dirty="0" smtClean="0"/>
              <a:t>药效学</a:t>
            </a:r>
            <a:r>
              <a:rPr lang="en-US" dirty="0" smtClean="0"/>
              <a:t>  </a:t>
            </a:r>
            <a:r>
              <a:rPr lang="zh-CN" altLang="en-US" dirty="0" smtClean="0"/>
              <a:t>泰乐菌素是大环内酯类中</a:t>
            </a:r>
            <a:r>
              <a:rPr lang="zh-CN" altLang="en-US" dirty="0" smtClean="0">
                <a:solidFill>
                  <a:srgbClr val="0070C0"/>
                </a:solidFill>
              </a:rPr>
              <a:t>对支原体作用最强的药物之一</a:t>
            </a:r>
            <a:r>
              <a:rPr lang="zh-CN" altLang="en-US" dirty="0" smtClean="0"/>
              <a:t>。抗菌谱与红霉素相似，敏感的革兰氏阳性菌有金黄色葡萄球菌</a:t>
            </a:r>
            <a:r>
              <a:rPr lang="en-US" dirty="0" smtClean="0"/>
              <a:t>(</a:t>
            </a:r>
            <a:r>
              <a:rPr lang="zh-CN" altLang="en-US" dirty="0" smtClean="0"/>
              <a:t>包括耐青霉素金黄色葡萄球菌</a:t>
            </a:r>
            <a:r>
              <a:rPr lang="en-US" dirty="0" smtClean="0"/>
              <a:t>)</a:t>
            </a:r>
            <a:r>
              <a:rPr lang="zh-CN" altLang="en-US" dirty="0" smtClean="0"/>
              <a:t>、肺炎球菌、链球菌、炭疽杆菌、猪丹毒杆菌、李斯特菌、腐败梭菌、气肿疽梭菌等。敏感的革兰氏阴性菌有嗜血杆菌、脑膜炎双球菌、巴氏杆菌等。</a:t>
            </a:r>
            <a:r>
              <a:rPr lang="zh-CN" altLang="en-US" dirty="0" smtClean="0">
                <a:solidFill>
                  <a:srgbClr val="0070C0"/>
                </a:solidFill>
              </a:rPr>
              <a:t>敏感菌对本品可产生耐药性，金黄色葡萄球菌对本品和红霉素有部分交叉耐药现象。</a:t>
            </a:r>
          </a:p>
          <a:p>
            <a:pPr>
              <a:lnSpc>
                <a:spcPts val="2200"/>
              </a:lnSpc>
            </a:pPr>
            <a:r>
              <a:rPr lang="zh-CN" altLang="en-US" b="1" dirty="0" smtClean="0"/>
              <a:t>药动学</a:t>
            </a:r>
            <a:r>
              <a:rPr lang="en-US" dirty="0" smtClean="0"/>
              <a:t>  </a:t>
            </a:r>
            <a:r>
              <a:rPr lang="zh-CN" altLang="en-US" dirty="0" smtClean="0">
                <a:solidFill>
                  <a:srgbClr val="0070C0"/>
                </a:solidFill>
              </a:rPr>
              <a:t>泰乐菌素内服后可从胃肠道吸收，猪内服后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zh-CN" altLang="en-US" dirty="0" smtClean="0">
                <a:solidFill>
                  <a:srgbClr val="0070C0"/>
                </a:solidFill>
              </a:rPr>
              <a:t>小时即达血药峰浓度，磷酸泰乐菌素则较少被吸收</a:t>
            </a:r>
            <a:r>
              <a:rPr lang="zh-CN" altLang="en-US" dirty="0" smtClean="0"/>
              <a:t>。泰乐菌素吸收后在体内广泛分布，注射给药的脏器浓度比内服高</a:t>
            </a:r>
            <a:r>
              <a:rPr lang="en-US" dirty="0" smtClean="0"/>
              <a:t>2</a:t>
            </a:r>
            <a:r>
              <a:rPr lang="zh-CN" altLang="en-US" dirty="0" smtClean="0"/>
              <a:t> ～ </a:t>
            </a:r>
            <a:r>
              <a:rPr lang="en-US" dirty="0" smtClean="0"/>
              <a:t>3</a:t>
            </a:r>
            <a:r>
              <a:rPr lang="zh-CN" altLang="en-US" dirty="0" smtClean="0"/>
              <a:t>倍，但不易透入脑脊液。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作用与用途</a:t>
            </a:r>
            <a:r>
              <a:rPr lang="en-US" altLang="zh-CN" b="1" dirty="0" smtClean="0"/>
              <a:t>】</a:t>
            </a:r>
            <a:r>
              <a:rPr lang="en-US" dirty="0" smtClean="0"/>
              <a:t>  </a:t>
            </a:r>
            <a:r>
              <a:rPr lang="zh-CN" altLang="en-US" dirty="0" smtClean="0">
                <a:solidFill>
                  <a:srgbClr val="0070C0"/>
                </a:solidFill>
              </a:rPr>
              <a:t>主要用于禽革兰氏阴性菌及支原体感染。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用法与用量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 以泰乐菌素计。混饮：革 阴性</a:t>
            </a:r>
            <a:r>
              <a:rPr lang="zh-CN" altLang="en-US" dirty="0" smtClean="0">
                <a:solidFill>
                  <a:srgbClr val="0070C0"/>
                </a:solidFill>
              </a:rPr>
              <a:t>菌及支原体感染，每</a:t>
            </a:r>
            <a:r>
              <a:rPr lang="en-US" dirty="0" smtClean="0">
                <a:solidFill>
                  <a:srgbClr val="0070C0"/>
                </a:solidFill>
              </a:rPr>
              <a:t>1L</a:t>
            </a:r>
            <a:r>
              <a:rPr lang="zh-CN" altLang="en-US" dirty="0" smtClean="0">
                <a:solidFill>
                  <a:srgbClr val="0070C0"/>
                </a:solidFill>
              </a:rPr>
              <a:t>水，禽</a:t>
            </a:r>
            <a:r>
              <a:rPr lang="en-US" dirty="0" smtClean="0">
                <a:solidFill>
                  <a:srgbClr val="0070C0"/>
                </a:solidFill>
              </a:rPr>
              <a:t>500mg</a:t>
            </a:r>
            <a:r>
              <a:rPr lang="zh-CN" altLang="en-US" dirty="0" smtClean="0">
                <a:solidFill>
                  <a:srgbClr val="0070C0"/>
                </a:solidFill>
              </a:rPr>
              <a:t>，连用</a:t>
            </a:r>
            <a:r>
              <a:rPr lang="en-US" dirty="0" smtClean="0">
                <a:solidFill>
                  <a:srgbClr val="0070C0"/>
                </a:solidFill>
              </a:rPr>
              <a:t>3-5</a:t>
            </a:r>
            <a:r>
              <a:rPr lang="zh-CN" altLang="en-US" dirty="0" smtClean="0">
                <a:solidFill>
                  <a:srgbClr val="0070C0"/>
                </a:solidFill>
              </a:rPr>
              <a:t>日。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>
                <a:solidFill>
                  <a:srgbClr val="0070C0"/>
                </a:solidFill>
              </a:rPr>
              <a:t>【</a:t>
            </a:r>
            <a:r>
              <a:rPr lang="zh-CN" altLang="en-US" b="1" dirty="0" smtClean="0">
                <a:solidFill>
                  <a:srgbClr val="0070C0"/>
                </a:solidFill>
              </a:rPr>
              <a:t>注意事项</a:t>
            </a:r>
            <a:r>
              <a:rPr lang="en-US" altLang="zh-CN" b="1" dirty="0" smtClean="0">
                <a:solidFill>
                  <a:srgbClr val="0070C0"/>
                </a:solidFill>
              </a:rPr>
              <a:t>】 </a:t>
            </a:r>
            <a:r>
              <a:rPr lang="zh-CN" altLang="en-US" dirty="0" smtClean="0">
                <a:solidFill>
                  <a:srgbClr val="0070C0"/>
                </a:solidFill>
              </a:rPr>
              <a:t>蛋鸡产蛋期禁用。</a:t>
            </a:r>
          </a:p>
          <a:p>
            <a:pPr>
              <a:lnSpc>
                <a:spcPts val="2200"/>
              </a:lnSpc>
            </a:pPr>
            <a:r>
              <a:rPr lang="en-US" altLang="zh-CN" dirty="0" smtClean="0"/>
              <a:t>【</a:t>
            </a:r>
            <a:r>
              <a:rPr lang="zh-CN" altLang="en-US" dirty="0" smtClean="0"/>
              <a:t>药物相互作用</a:t>
            </a:r>
            <a:r>
              <a:rPr lang="en-US" altLang="zh-CN" dirty="0" smtClean="0"/>
              <a:t>】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）与其他大环内酯类、林可胺类和氯霉素类因作用靶点相同，不宜同时使用。</a:t>
            </a:r>
          </a:p>
          <a:p>
            <a:pPr>
              <a:lnSpc>
                <a:spcPts val="22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）与</a:t>
            </a:r>
            <a:r>
              <a:rPr lang="el-GR" dirty="0" smtClean="0">
                <a:ea typeface="宋体"/>
              </a:rPr>
              <a:t>β</a:t>
            </a:r>
            <a:r>
              <a:rPr lang="en-US" altLang="zh-CN" dirty="0" smtClean="0">
                <a:ea typeface="宋体"/>
              </a:rPr>
              <a:t>-</a:t>
            </a:r>
            <a:r>
              <a:rPr lang="zh-CN" altLang="en-US" dirty="0" smtClean="0"/>
              <a:t>内酰胺类</a:t>
            </a:r>
            <a:r>
              <a:rPr lang="zh-CN" altLang="en-US" dirty="0" smtClean="0">
                <a:solidFill>
                  <a:srgbClr val="0070C0"/>
                </a:solidFill>
              </a:rPr>
              <a:t>合用表现为拮抗作用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ts val="2200"/>
              </a:lnSpc>
            </a:pPr>
            <a:r>
              <a:rPr lang="en-US" altLang="zh-CN" dirty="0" smtClean="0"/>
              <a:t>【</a:t>
            </a:r>
            <a:r>
              <a:rPr lang="zh-CN" altLang="en-US" dirty="0" smtClean="0"/>
              <a:t>休药期</a:t>
            </a:r>
            <a:r>
              <a:rPr lang="en-US" altLang="zh-CN" dirty="0" smtClean="0"/>
              <a:t>】</a:t>
            </a:r>
            <a:r>
              <a:rPr lang="zh-CN" altLang="en-US" dirty="0" smtClean="0">
                <a:solidFill>
                  <a:srgbClr val="0070C0"/>
                </a:solidFill>
              </a:rPr>
              <a:t>鸡</a:t>
            </a:r>
            <a:r>
              <a:rPr lang="en-US" altLang="zh-CN" dirty="0" smtClean="0">
                <a:solidFill>
                  <a:srgbClr val="0070C0"/>
                </a:solidFill>
              </a:rPr>
              <a:t>1</a:t>
            </a:r>
            <a:r>
              <a:rPr lang="zh-CN" altLang="en-US" dirty="0" smtClean="0">
                <a:solidFill>
                  <a:srgbClr val="0070C0"/>
                </a:solidFill>
              </a:rPr>
              <a:t>日。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38199" y="1204684"/>
            <a:ext cx="10515600" cy="3628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、大环内酯类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63527"/>
            <a:ext cx="10515600" cy="1057273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0099"/>
                </a:solidFill>
              </a:rPr>
              <a:t>讲  课  提  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0143" y="1175655"/>
            <a:ext cx="10515600" cy="538480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4400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鸡支原体概述</a:t>
            </a:r>
            <a:endParaRPr lang="en-US" altLang="zh-CN" sz="44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 分类、支原体结构、抵抗力、致病性、发病机理</a:t>
            </a:r>
            <a:endParaRPr lang="en-US" altLang="zh-CN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en-US" altLang="zh-CN" sz="44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4400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抗支原体药物  </a:t>
            </a:r>
            <a:endParaRPr lang="en-US" altLang="zh-CN" sz="44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3600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</a:rPr>
              <a:t> 常用药物：截短侧耳素类、大环内酯类、四环素类、氟喹诺酮类、林可胺类、氨基糖苷类、酰胺醇类</a:t>
            </a:r>
            <a:endParaRPr lang="en-US" altLang="zh-CN" sz="36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  抗菌机理、耐药机理 </a:t>
            </a:r>
            <a:endParaRPr lang="en-US" altLang="zh-CN" sz="44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endParaRPr lang="en-US" altLang="zh-CN" sz="44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4400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临床合理应用</a:t>
            </a:r>
            <a:endParaRPr lang="en-US" altLang="zh-CN" sz="4400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   药理学（药效学、药动学）、抗菌作用、用法用量、相互作用、注意事项</a:t>
            </a:r>
            <a:endParaRPr lang="en-US" altLang="zh-CN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7227" y="1146629"/>
            <a:ext cx="10918373" cy="5413828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 smtClean="0"/>
              <a:t>硫氰酸红霉素可溶性粉  </a:t>
            </a:r>
            <a:r>
              <a:rPr lang="zh-CN" altLang="en-US" sz="4000" b="1" dirty="0" smtClean="0"/>
              <a:t>  </a:t>
            </a:r>
            <a:r>
              <a:rPr lang="en-US" sz="2900" b="1" dirty="0" smtClean="0"/>
              <a:t>2015</a:t>
            </a:r>
            <a:r>
              <a:rPr lang="zh-CN" altLang="en-US" sz="2900" b="1" dirty="0" smtClean="0"/>
              <a:t>年</a:t>
            </a:r>
            <a:r>
              <a:rPr lang="en-US" altLang="zh-CN" sz="2900" b="1" dirty="0" smtClean="0"/>
              <a:t>《</a:t>
            </a:r>
            <a:r>
              <a:rPr lang="zh-CN" altLang="en-US" sz="2900" b="1" dirty="0" smtClean="0"/>
              <a:t>中国兽药典</a:t>
            </a:r>
            <a:r>
              <a:rPr lang="en-US" altLang="zh-CN" sz="2900" b="1" dirty="0" smtClean="0"/>
              <a:t>》</a:t>
            </a:r>
            <a:r>
              <a:rPr lang="zh-CN" altLang="en-US" sz="2900" b="1" dirty="0" smtClean="0"/>
              <a:t>一部 </a:t>
            </a:r>
            <a:endParaRPr lang="zh-CN" altLang="en-US" sz="2900" dirty="0" smtClean="0"/>
          </a:p>
          <a:p>
            <a:pPr>
              <a:lnSpc>
                <a:spcPts val="2300"/>
              </a:lnSpc>
            </a:pPr>
            <a:r>
              <a:rPr lang="en-US" altLang="zh-CN" sz="1700" b="1" dirty="0" smtClean="0"/>
              <a:t>【</a:t>
            </a:r>
            <a:r>
              <a:rPr lang="zh-CN" altLang="en-US" sz="1700" b="1" dirty="0" smtClean="0"/>
              <a:t>药理作用</a:t>
            </a:r>
            <a:r>
              <a:rPr lang="en-US" altLang="zh-CN" sz="1700" b="1" dirty="0" smtClean="0"/>
              <a:t>】</a:t>
            </a:r>
            <a:r>
              <a:rPr lang="zh-CN" altLang="en-US" sz="1700" b="1" dirty="0" smtClean="0"/>
              <a:t>药效学</a:t>
            </a:r>
            <a:r>
              <a:rPr lang="en-US" sz="1700" b="1" dirty="0" smtClean="0"/>
              <a:t>  </a:t>
            </a:r>
            <a:r>
              <a:rPr lang="zh-CN" altLang="en-US" sz="1700" dirty="0" smtClean="0"/>
              <a:t>红霉素属大环内酯类抗菌药，对革兰氏阳性菌的作用与青霉素相似，但其抗菌谱较青霉素广，敏感的革兰氏阳性菌有金黄色葡萄球菌（包括耐青霉素金黄色葡萄球菌）肺炎球菌、链球菌、炭疽杆菌、李斯特菌、腐败梭菌、气肿疽梭菌等。敏感的革兰氏阴性菌有流感嗜血杆菌、脑膜炎双球菌、布鲁氏菌、巴氏杆菌等。此外，</a:t>
            </a:r>
            <a:r>
              <a:rPr lang="zh-CN" altLang="en-US" sz="1700" dirty="0" smtClean="0">
                <a:solidFill>
                  <a:srgbClr val="0070C0"/>
                </a:solidFill>
              </a:rPr>
              <a:t>红霉素对弯曲杆菌、支原体、衣原体立克次氏体及钩端螺旋体也有良好作用</a:t>
            </a:r>
            <a:r>
              <a:rPr lang="zh-CN" altLang="en-US" sz="1700" dirty="0" smtClean="0"/>
              <a:t>。红霉素</a:t>
            </a:r>
            <a:r>
              <a:rPr lang="zh-CN" altLang="en-US" sz="1700" dirty="0" smtClean="0">
                <a:solidFill>
                  <a:srgbClr val="0070C0"/>
                </a:solidFill>
              </a:rPr>
              <a:t>在碱性溶液中的抗菌活性增强</a:t>
            </a:r>
            <a:r>
              <a:rPr lang="zh-CN" altLang="en-US" sz="1700" dirty="0" smtClean="0"/>
              <a:t>，当</a:t>
            </a:r>
            <a:r>
              <a:rPr lang="en-US" altLang="en-US" sz="1700" dirty="0" smtClean="0"/>
              <a:t>pH</a:t>
            </a:r>
            <a:r>
              <a:rPr lang="zh-CN" altLang="en-US" sz="1700" dirty="0" smtClean="0"/>
              <a:t>值从</a:t>
            </a:r>
            <a:r>
              <a:rPr lang="en-US" altLang="en-US" sz="1700" dirty="0" smtClean="0">
                <a:solidFill>
                  <a:srgbClr val="0070C0"/>
                </a:solidFill>
              </a:rPr>
              <a:t>5.5</a:t>
            </a:r>
            <a:r>
              <a:rPr lang="zh-CN" altLang="en-US" sz="1700" dirty="0" smtClean="0">
                <a:solidFill>
                  <a:srgbClr val="0070C0"/>
                </a:solidFill>
              </a:rPr>
              <a:t>上升到</a:t>
            </a:r>
            <a:r>
              <a:rPr lang="en-US" altLang="en-US" sz="1700" dirty="0" smtClean="0">
                <a:solidFill>
                  <a:srgbClr val="0070C0"/>
                </a:solidFill>
              </a:rPr>
              <a:t>8.5</a:t>
            </a:r>
            <a:r>
              <a:rPr lang="zh-CN" altLang="en-US" sz="1700" dirty="0" smtClean="0">
                <a:solidFill>
                  <a:srgbClr val="0070C0"/>
                </a:solidFill>
              </a:rPr>
              <a:t>时，抗菌活性逐渐增加</a:t>
            </a:r>
            <a:r>
              <a:rPr lang="zh-CN" altLang="en-US" sz="1700" dirty="0" smtClean="0"/>
              <a:t>。</a:t>
            </a:r>
          </a:p>
          <a:p>
            <a:pPr>
              <a:lnSpc>
                <a:spcPts val="2300"/>
              </a:lnSpc>
            </a:pPr>
            <a:r>
              <a:rPr lang="zh-CN" altLang="en-US" sz="1700" dirty="0" smtClean="0"/>
              <a:t>细菌</a:t>
            </a:r>
            <a:r>
              <a:rPr lang="zh-CN" altLang="en-US" sz="1700" dirty="0" smtClean="0">
                <a:solidFill>
                  <a:srgbClr val="0070C0"/>
                </a:solidFill>
              </a:rPr>
              <a:t>极易通过染色体突变对红霉素产生高水平耐药，且这种耐药形式可出现在治疗过程中，由细菌质粒介导红霉素耐药也较普遍</a:t>
            </a:r>
            <a:r>
              <a:rPr lang="zh-CN" altLang="en-US" sz="1700" dirty="0" smtClean="0"/>
              <a:t>，主要通过</a:t>
            </a:r>
            <a:r>
              <a:rPr lang="zh-CN" altLang="en-US" sz="1700" dirty="0" smtClean="0">
                <a:solidFill>
                  <a:srgbClr val="0070C0"/>
                </a:solidFill>
              </a:rPr>
              <a:t>甲基化药物靶位造成</a:t>
            </a:r>
            <a:r>
              <a:rPr lang="zh-CN" altLang="en-US" sz="1700" dirty="0" smtClean="0"/>
              <a:t>。红霉素与其他</a:t>
            </a:r>
            <a:r>
              <a:rPr lang="zh-CN" altLang="en-US" sz="1700" dirty="0" smtClean="0">
                <a:solidFill>
                  <a:srgbClr val="0070C0"/>
                </a:solidFill>
              </a:rPr>
              <a:t>大环内酯类及林可霉素的交叉耐药性也较常见。</a:t>
            </a:r>
          </a:p>
          <a:p>
            <a:pPr>
              <a:lnSpc>
                <a:spcPts val="2300"/>
              </a:lnSpc>
            </a:pPr>
            <a:r>
              <a:rPr lang="zh-CN" altLang="en-US" sz="1700" b="1" dirty="0" smtClean="0"/>
              <a:t>药动学</a:t>
            </a:r>
            <a:r>
              <a:rPr lang="en-US" sz="1700" dirty="0" smtClean="0"/>
              <a:t>  </a:t>
            </a:r>
            <a:r>
              <a:rPr lang="zh-CN" altLang="en-US" sz="1700" dirty="0" smtClean="0"/>
              <a:t>红霉素碱和硬脂酸盐内服均</a:t>
            </a:r>
            <a:r>
              <a:rPr lang="zh-CN" altLang="en-US" sz="1700" dirty="0" smtClean="0">
                <a:solidFill>
                  <a:srgbClr val="0070C0"/>
                </a:solidFill>
              </a:rPr>
              <a:t>易被胃酸降解</a:t>
            </a:r>
            <a:r>
              <a:rPr lang="zh-CN" altLang="en-US" sz="1700" dirty="0" smtClean="0"/>
              <a:t>，红霉素盐的种类、剂型、胃肠道的酸度和胃中的食物均影响其生物利用度，</a:t>
            </a:r>
            <a:r>
              <a:rPr lang="zh-CN" altLang="en-US" sz="1700" dirty="0" smtClean="0">
                <a:solidFill>
                  <a:srgbClr val="0070C0"/>
                </a:solidFill>
              </a:rPr>
              <a:t>只有肠溶制剂才能被较好吸收。</a:t>
            </a:r>
            <a:r>
              <a:rPr lang="zh-CN" altLang="en-US" sz="1700" dirty="0" smtClean="0"/>
              <a:t>吸收后广泛分布于全身各组织和菌体液，但很少进入脑脊液。血浆蛋白结合率为</a:t>
            </a:r>
            <a:r>
              <a:rPr lang="en-US" sz="1700" dirty="0" smtClean="0"/>
              <a:t>73%</a:t>
            </a:r>
            <a:r>
              <a:rPr lang="zh-CN" altLang="en-US" sz="1600" dirty="0" smtClean="0"/>
              <a:t> ～ </a:t>
            </a:r>
            <a:r>
              <a:rPr lang="en-US" sz="1700" dirty="0" smtClean="0"/>
              <a:t>81%</a:t>
            </a:r>
            <a:r>
              <a:rPr lang="zh-CN" altLang="en-US" sz="1700" dirty="0" smtClean="0"/>
              <a:t>。能穿过胎盘进入胎儿循环，其血清浓度为母体的</a:t>
            </a:r>
            <a:r>
              <a:rPr lang="en-US" sz="1700" dirty="0" smtClean="0"/>
              <a:t>5%</a:t>
            </a:r>
            <a:r>
              <a:rPr lang="zh-CN" altLang="en-US" sz="1600" dirty="0" smtClean="0"/>
              <a:t> ～ </a:t>
            </a:r>
            <a:r>
              <a:rPr lang="en-US" sz="1700" dirty="0" smtClean="0"/>
              <a:t>20%</a:t>
            </a:r>
            <a:r>
              <a:rPr lang="zh-CN" altLang="en-US" sz="1700" dirty="0" smtClean="0"/>
              <a:t>。乳中的浓度达到血浓度的</a:t>
            </a:r>
            <a:r>
              <a:rPr lang="en-US" sz="1700" dirty="0" smtClean="0"/>
              <a:t>50%</a:t>
            </a:r>
            <a:r>
              <a:rPr lang="zh-CN" altLang="en-US" sz="1700" dirty="0" smtClean="0"/>
              <a:t>。红霉素小部分在肝代谢为无活性的</a:t>
            </a:r>
            <a:r>
              <a:rPr lang="en-US" sz="1700" dirty="0" smtClean="0"/>
              <a:t>N-</a:t>
            </a:r>
            <a:r>
              <a:rPr lang="zh-CN" altLang="en-US" sz="1700" dirty="0" smtClean="0"/>
              <a:t>甲基红霉素，主要以原形从胆汁排泄，只有</a:t>
            </a:r>
            <a:r>
              <a:rPr lang="en-US" sz="1700" dirty="0" smtClean="0"/>
              <a:t>2%</a:t>
            </a:r>
            <a:r>
              <a:rPr lang="zh-CN" altLang="en-US" sz="1600" dirty="0" smtClean="0"/>
              <a:t> ～ </a:t>
            </a:r>
            <a:r>
              <a:rPr lang="en-US" sz="1700" dirty="0" smtClean="0"/>
              <a:t>5%</a:t>
            </a:r>
            <a:r>
              <a:rPr lang="zh-CN" altLang="en-US" sz="1700" dirty="0" smtClean="0"/>
              <a:t>剂量以原形从尿排出。</a:t>
            </a:r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676400" y="87089"/>
            <a:ext cx="762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230085" y="899886"/>
            <a:ext cx="10515600" cy="304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、大环内酯类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7227" y="1451423"/>
            <a:ext cx="10918373" cy="5138063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 smtClean="0"/>
              <a:t>硫氰酸红霉素可溶性粉    </a:t>
            </a:r>
            <a:r>
              <a:rPr lang="en-US" sz="2900" b="1" dirty="0" smtClean="0"/>
              <a:t>2015</a:t>
            </a:r>
            <a:r>
              <a:rPr lang="zh-CN" altLang="en-US" sz="2900" b="1" dirty="0" smtClean="0"/>
              <a:t>年</a:t>
            </a:r>
            <a:r>
              <a:rPr lang="en-US" altLang="zh-CN" sz="2900" b="1" dirty="0" smtClean="0"/>
              <a:t>《</a:t>
            </a:r>
            <a:r>
              <a:rPr lang="zh-CN" altLang="en-US" sz="2900" b="1" dirty="0" smtClean="0"/>
              <a:t>中国兽药典</a:t>
            </a:r>
            <a:r>
              <a:rPr lang="en-US" altLang="zh-CN" sz="2900" b="1" dirty="0" smtClean="0"/>
              <a:t>》</a:t>
            </a:r>
            <a:r>
              <a:rPr lang="zh-CN" altLang="en-US" sz="2900" b="1" dirty="0" smtClean="0"/>
              <a:t>一部 </a:t>
            </a:r>
            <a:endParaRPr lang="zh-CN" altLang="en-US" sz="2900" dirty="0" smtClean="0"/>
          </a:p>
          <a:p>
            <a:r>
              <a:rPr lang="en-US" altLang="zh-CN" sz="2200" dirty="0" smtClean="0"/>
              <a:t>【</a:t>
            </a:r>
            <a:r>
              <a:rPr lang="zh-CN" altLang="en-US" sz="2200" dirty="0" smtClean="0"/>
              <a:t>作用与用途</a:t>
            </a:r>
            <a:r>
              <a:rPr lang="en-US" altLang="zh-CN" sz="2200" dirty="0" smtClean="0"/>
              <a:t>】</a:t>
            </a:r>
            <a:r>
              <a:rPr lang="zh-CN" altLang="en-US" sz="2200" dirty="0" smtClean="0"/>
              <a:t>  主要用于耐青霉素葡萄球菌感染，也用于其他革兰氏阳性菌，支原体感染。</a:t>
            </a:r>
          </a:p>
          <a:p>
            <a:r>
              <a:rPr lang="en-US" altLang="zh-CN" sz="2200" dirty="0" smtClean="0"/>
              <a:t>【</a:t>
            </a:r>
            <a:r>
              <a:rPr lang="zh-CN" altLang="en-US" sz="2200" dirty="0" smtClean="0"/>
              <a:t>用法与用量</a:t>
            </a:r>
            <a:r>
              <a:rPr lang="en-US" altLang="zh-CN" sz="2200" dirty="0" smtClean="0"/>
              <a:t>】</a:t>
            </a:r>
            <a:r>
              <a:rPr lang="zh-CN" altLang="en-US" sz="2200" dirty="0" smtClean="0"/>
              <a:t> 以红霉素计。混饮，每</a:t>
            </a:r>
            <a:r>
              <a:rPr lang="en-US" altLang="zh-CN" sz="2200" dirty="0" smtClean="0"/>
              <a:t>1L</a:t>
            </a:r>
            <a:r>
              <a:rPr lang="zh-CN" altLang="en-US" sz="2200" dirty="0" smtClean="0"/>
              <a:t>水，鸡</a:t>
            </a:r>
            <a:r>
              <a:rPr lang="en-US" altLang="zh-CN" sz="2200" dirty="0" smtClean="0"/>
              <a:t>125mg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12.5</a:t>
            </a:r>
            <a:r>
              <a:rPr lang="zh-CN" altLang="en-US" sz="2200" dirty="0" smtClean="0"/>
              <a:t>万单位）。连用</a:t>
            </a:r>
            <a:r>
              <a:rPr lang="en-US" altLang="en-US" sz="2200" dirty="0" smtClean="0"/>
              <a:t>3-5</a:t>
            </a:r>
            <a:r>
              <a:rPr lang="zh-CN" altLang="en-US" sz="2200" dirty="0" smtClean="0"/>
              <a:t>日。</a:t>
            </a:r>
          </a:p>
          <a:p>
            <a:r>
              <a:rPr lang="en-US" altLang="zh-CN" sz="2200" dirty="0" smtClean="0"/>
              <a:t>【</a:t>
            </a:r>
            <a:r>
              <a:rPr lang="zh-CN" altLang="en-US" sz="2200" dirty="0" smtClean="0"/>
              <a:t>不良反应</a:t>
            </a:r>
            <a:r>
              <a:rPr lang="en-US" altLang="zh-CN" sz="2200" dirty="0" smtClean="0"/>
              <a:t>】</a:t>
            </a:r>
            <a:r>
              <a:rPr lang="zh-CN" altLang="en-US" sz="2200" dirty="0" smtClean="0"/>
              <a:t>（</a:t>
            </a:r>
            <a:r>
              <a:rPr lang="en-US" altLang="en-US" sz="2200" dirty="0" smtClean="0"/>
              <a:t>1</a:t>
            </a:r>
            <a:r>
              <a:rPr lang="zh-CN" altLang="en-US" sz="2200" dirty="0" smtClean="0"/>
              <a:t>）酯化红霉素可能具有肝毒性，表现为胆汁淤积，也可引起呕吐和腹泻，尤其是高剂量给药时。</a:t>
            </a:r>
          </a:p>
          <a:p>
            <a:r>
              <a:rPr lang="zh-CN" altLang="en-US" sz="2200" dirty="0" smtClean="0"/>
              <a:t>（</a:t>
            </a:r>
            <a:r>
              <a:rPr lang="en-US" altLang="en-US" sz="2200" dirty="0" smtClean="0"/>
              <a:t>2</a:t>
            </a:r>
            <a:r>
              <a:rPr lang="zh-CN" altLang="en-US" sz="2200" dirty="0" smtClean="0"/>
              <a:t>）内服红霉素后常出现剂量依赖性胃肠道紊乱（如呕吐、腹泻、肠痛和厌食等），可能对平滑肌刺激作用引起。</a:t>
            </a:r>
          </a:p>
          <a:p>
            <a:r>
              <a:rPr lang="en-US" altLang="zh-CN" sz="2200" dirty="0" smtClean="0"/>
              <a:t>【</a:t>
            </a:r>
            <a:r>
              <a:rPr lang="zh-CN" altLang="en-US" sz="2200" dirty="0" smtClean="0"/>
              <a:t>药物相互作用</a:t>
            </a:r>
            <a:r>
              <a:rPr lang="en-US" altLang="zh-CN" sz="2200" dirty="0" smtClean="0"/>
              <a:t>】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1</a:t>
            </a:r>
            <a:r>
              <a:rPr lang="zh-CN" altLang="en-US" sz="2200" dirty="0" smtClean="0"/>
              <a:t>）红霉素与其他大环内酯类、林可胺类因作用靶点相同，不宜同时使用</a:t>
            </a:r>
          </a:p>
          <a:p>
            <a:r>
              <a:rPr lang="en-US" altLang="en-US" sz="2200" dirty="0" smtClean="0"/>
              <a:t> 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2</a:t>
            </a:r>
            <a:r>
              <a:rPr lang="zh-CN" altLang="en-US" sz="2200" dirty="0" smtClean="0"/>
              <a:t>）与</a:t>
            </a:r>
            <a:r>
              <a:rPr lang="en-US" altLang="zh-CN" sz="2200" dirty="0" smtClean="0"/>
              <a:t>β</a:t>
            </a:r>
            <a:r>
              <a:rPr lang="zh-CN" altLang="en-US" sz="2200" dirty="0" smtClean="0"/>
              <a:t>内酰胺类合用表现为拮抗作用。</a:t>
            </a:r>
          </a:p>
          <a:p>
            <a:r>
              <a:rPr lang="zh-CN" altLang="en-US" sz="2200" dirty="0" smtClean="0"/>
              <a:t>（</a:t>
            </a:r>
            <a:r>
              <a:rPr lang="en-US" altLang="en-US" sz="2200" dirty="0" smtClean="0"/>
              <a:t>3</a:t>
            </a:r>
            <a:r>
              <a:rPr lang="zh-CN" altLang="en-US" sz="2200" dirty="0" smtClean="0"/>
              <a:t>）红霉素有抑制细胞色素氧化酶系统的作用，与某些药物合用时可能抑制其代谢。</a:t>
            </a:r>
            <a:endParaRPr lang="en-US" altLang="zh-CN" sz="2200" dirty="0" smtClean="0"/>
          </a:p>
          <a:p>
            <a:r>
              <a:rPr lang="en-US" altLang="zh-CN" sz="2200" dirty="0" smtClean="0"/>
              <a:t>【</a:t>
            </a:r>
            <a:r>
              <a:rPr lang="zh-CN" altLang="en-US" sz="2200" dirty="0" smtClean="0"/>
              <a:t>休药期</a:t>
            </a:r>
            <a:r>
              <a:rPr lang="en-US" altLang="zh-CN" sz="2200" dirty="0" smtClean="0"/>
              <a:t>】</a:t>
            </a:r>
            <a:r>
              <a:rPr lang="zh-CN" altLang="en-US" sz="2200" dirty="0" smtClean="0"/>
              <a:t>鸡</a:t>
            </a:r>
            <a:r>
              <a:rPr lang="en-US" altLang="zh-CN" sz="2200" dirty="0" smtClean="0"/>
              <a:t>3</a:t>
            </a:r>
            <a:r>
              <a:rPr lang="zh-CN" altLang="en-US" sz="2200" dirty="0" smtClean="0"/>
              <a:t>日。</a:t>
            </a:r>
            <a:endParaRPr lang="zh-CN" altLang="en-US" sz="2200" dirty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676400" y="87089"/>
            <a:ext cx="762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244599" y="870857"/>
            <a:ext cx="10515600" cy="464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、大环内酯类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024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三、常用药及其临床合理应用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578881"/>
            <a:ext cx="10570029" cy="4952548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酒石酸泰万菌素可溶性粉</a:t>
            </a:r>
            <a:r>
              <a:rPr lang="en-US" altLang="zh-CN" sz="2000" b="1" dirty="0" smtClean="0"/>
              <a:t>《</a:t>
            </a:r>
            <a:r>
              <a:rPr lang="zh-CN" altLang="en-US" sz="2000" b="1" dirty="0" smtClean="0"/>
              <a:t>兽药质量标准</a:t>
            </a:r>
            <a:r>
              <a:rPr lang="en-US" altLang="zh-CN" sz="2000" b="1" dirty="0" smtClean="0"/>
              <a:t>》17</a:t>
            </a:r>
            <a:r>
              <a:rPr lang="zh-CN" altLang="en-US" sz="2000" b="1" dirty="0" smtClean="0"/>
              <a:t>版化学药品卷</a:t>
            </a:r>
            <a:endParaRPr lang="zh-CN" altLang="en-US" dirty="0" smtClean="0"/>
          </a:p>
          <a:p>
            <a:pPr>
              <a:lnSpc>
                <a:spcPts val="2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药理作用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酒石酸泰万菌素属于</a:t>
            </a:r>
            <a:r>
              <a:rPr lang="zh-CN" altLang="en-US" sz="1800" dirty="0" smtClean="0">
                <a:solidFill>
                  <a:srgbClr val="0070C0"/>
                </a:solidFill>
              </a:rPr>
              <a:t>大环内酯类动物专用抗生素</a:t>
            </a:r>
            <a:r>
              <a:rPr lang="zh-CN" altLang="en-US" sz="1800" dirty="0" smtClean="0"/>
              <a:t>，抑制细菌蛋白质的合成，从而抑制细菌的繁殖。其抗菌谱近似于泰乐菌素，如对金葡菌</a:t>
            </a:r>
            <a:r>
              <a:rPr lang="en-US" sz="1800" dirty="0" smtClean="0"/>
              <a:t>(</a:t>
            </a:r>
            <a:r>
              <a:rPr lang="zh-CN" altLang="en-US" sz="1800" dirty="0" smtClean="0"/>
              <a:t>包括耐青霉素菌株</a:t>
            </a:r>
            <a:r>
              <a:rPr lang="en-US" sz="1800" dirty="0" smtClean="0"/>
              <a:t>)</a:t>
            </a:r>
            <a:r>
              <a:rPr lang="zh-CN" altLang="en-US" sz="1800" dirty="0" smtClean="0"/>
              <a:t>、肺炎球菌、链球菌炭疽杆菌、猪丹毒丝菌、李斯特氏菌、腐败梭菌、气肿疽梭菌等均有较强的抗菌作用。本</a:t>
            </a:r>
            <a:r>
              <a:rPr lang="zh-CN" altLang="en-US" sz="1800" dirty="0" smtClean="0">
                <a:solidFill>
                  <a:srgbClr val="0070C0"/>
                </a:solidFill>
              </a:rPr>
              <a:t>品对其他抗生素耐药的革兰氏阳性菌有效</a:t>
            </a:r>
            <a:r>
              <a:rPr lang="zh-CN" altLang="en-US" sz="1800" dirty="0" smtClean="0"/>
              <a:t>，对</a:t>
            </a:r>
            <a:r>
              <a:rPr lang="zh-CN" altLang="en-US" sz="1800" dirty="0" smtClean="0">
                <a:solidFill>
                  <a:srgbClr val="0070C0"/>
                </a:solidFill>
              </a:rPr>
              <a:t>革兰氏阴性菌几乎不起作用，对败血型支原体和滑液型支原体具有很强的抗菌活性。细菌对本品不易产生耐药性。</a:t>
            </a:r>
          </a:p>
          <a:p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药物相互作用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①对</a:t>
            </a:r>
            <a:r>
              <a:rPr lang="zh-CN" altLang="en-US" sz="1800" dirty="0" smtClean="0">
                <a:solidFill>
                  <a:srgbClr val="0070C0"/>
                </a:solidFill>
              </a:rPr>
              <a:t>氯霉素类和林可霉素类的效应有拮抗作用</a:t>
            </a:r>
            <a:r>
              <a:rPr lang="zh-CN" altLang="en-US" sz="1800" dirty="0" smtClean="0"/>
              <a:t>，不宜同用。②</a:t>
            </a:r>
            <a:r>
              <a:rPr lang="en-US" altLang="zh-CN" sz="1800" dirty="0" smtClean="0"/>
              <a:t>β</a:t>
            </a:r>
            <a:r>
              <a:rPr lang="en-US" sz="1800" dirty="0" smtClean="0"/>
              <a:t>-</a:t>
            </a:r>
            <a:r>
              <a:rPr lang="zh-CN" altLang="en-US" sz="1800" dirty="0" smtClean="0">
                <a:solidFill>
                  <a:srgbClr val="0070C0"/>
                </a:solidFill>
              </a:rPr>
              <a:t>内酰胺类药物与本品（作为抑菌剂）</a:t>
            </a:r>
            <a:r>
              <a:rPr lang="zh-CN" altLang="en-US" sz="1800" dirty="0" smtClean="0"/>
              <a:t>联用时，可干扰前者的杀菌效能，需要发挥快速杀菌作用的疾患时，两者不宜同用。</a:t>
            </a:r>
          </a:p>
          <a:p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作用与用途</a:t>
            </a:r>
            <a:r>
              <a:rPr lang="en-US" altLang="zh-CN" sz="1800" b="1" dirty="0" smtClean="0"/>
              <a:t>】</a:t>
            </a:r>
            <a:r>
              <a:rPr lang="en-US" sz="1800" dirty="0" smtClean="0"/>
              <a:t>  </a:t>
            </a:r>
            <a:r>
              <a:rPr lang="zh-CN" altLang="en-US" sz="1800" b="1" dirty="0" smtClean="0">
                <a:solidFill>
                  <a:srgbClr val="0070C0"/>
                </a:solidFill>
              </a:rPr>
              <a:t>主要用于鸡支原体感染。</a:t>
            </a:r>
          </a:p>
          <a:p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用法与用量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 以</a:t>
            </a:r>
            <a:r>
              <a:rPr lang="zh-CN" altLang="en-US" sz="1800" dirty="0" smtClean="0">
                <a:solidFill>
                  <a:srgbClr val="0070C0"/>
                </a:solidFill>
              </a:rPr>
              <a:t>泰万菌素计。混饮每</a:t>
            </a:r>
            <a:r>
              <a:rPr lang="en-US" sz="1800" dirty="0" smtClean="0">
                <a:solidFill>
                  <a:srgbClr val="0070C0"/>
                </a:solidFill>
              </a:rPr>
              <a:t>1L</a:t>
            </a:r>
            <a:r>
              <a:rPr lang="zh-CN" altLang="en-US" sz="1800" dirty="0" smtClean="0">
                <a:solidFill>
                  <a:srgbClr val="0070C0"/>
                </a:solidFill>
              </a:rPr>
              <a:t>水，鸡</a:t>
            </a:r>
            <a:r>
              <a:rPr lang="en-US" sz="1800" dirty="0" smtClean="0">
                <a:solidFill>
                  <a:srgbClr val="0070C0"/>
                </a:solidFill>
              </a:rPr>
              <a:t>200-300mg</a:t>
            </a:r>
            <a:r>
              <a:rPr lang="zh-CN" altLang="en-US" sz="1800" dirty="0" smtClean="0">
                <a:solidFill>
                  <a:srgbClr val="0070C0"/>
                </a:solidFill>
              </a:rPr>
              <a:t>。连用</a:t>
            </a:r>
            <a:r>
              <a:rPr lang="en-US" sz="1800" dirty="0" smtClean="0">
                <a:solidFill>
                  <a:srgbClr val="0070C0"/>
                </a:solidFill>
              </a:rPr>
              <a:t>3-5</a:t>
            </a:r>
            <a:r>
              <a:rPr lang="zh-CN" altLang="en-US" sz="1800" dirty="0" smtClean="0"/>
              <a:t>日。</a:t>
            </a:r>
          </a:p>
          <a:p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注意事项</a:t>
            </a:r>
            <a:r>
              <a:rPr lang="en-US" altLang="zh-CN" sz="1800" b="1" dirty="0" smtClean="0"/>
              <a:t>】 </a:t>
            </a:r>
            <a:r>
              <a:rPr lang="zh-CN" altLang="en-US" sz="1800" dirty="0" smtClean="0"/>
              <a:t>（</a:t>
            </a:r>
            <a:r>
              <a:rPr lang="en-US" altLang="en-US" sz="1800" dirty="0" smtClean="0"/>
              <a:t>1</a:t>
            </a:r>
            <a:r>
              <a:rPr lang="zh-CN" altLang="en-US" sz="1800" dirty="0" smtClean="0"/>
              <a:t>）蛋鸡产蛋期禁用。</a:t>
            </a:r>
          </a:p>
          <a:p>
            <a:pPr lvl="0"/>
            <a:r>
              <a:rPr lang="zh-CN" altLang="en-US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）不宜与青霉素联合应用。</a:t>
            </a:r>
          </a:p>
          <a:p>
            <a:pPr lvl="0"/>
            <a:r>
              <a:rPr lang="zh-CN" altLang="en-US" sz="1800" dirty="0" smtClean="0"/>
              <a:t>（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）非治疗动物避免接触本品；避免眼睛和皮肤直接接触，操作人员应佩戴防护用品如面罩、眼罩镜和手套；严禁儿童接触本品。</a:t>
            </a:r>
            <a:endParaRPr lang="en-US" altLang="zh-CN" sz="1800" dirty="0" smtClean="0"/>
          </a:p>
          <a:p>
            <a:pPr lvl="0"/>
            <a:r>
              <a:rPr lang="en-US" altLang="zh-CN" sz="1800" dirty="0" smtClean="0"/>
              <a:t>【</a:t>
            </a:r>
            <a:r>
              <a:rPr lang="zh-CN" altLang="en-US" sz="1800" dirty="0" smtClean="0"/>
              <a:t>休药期</a:t>
            </a:r>
            <a:r>
              <a:rPr lang="en-US" altLang="zh-CN" sz="1800" dirty="0" smtClean="0"/>
              <a:t>】</a:t>
            </a:r>
            <a:r>
              <a:rPr lang="zh-CN" altLang="en-US" sz="1800" dirty="0" smtClean="0"/>
              <a:t>鸡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日。</a:t>
            </a:r>
            <a:endParaRPr lang="zh-CN" altLang="en-US" sz="32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96257" y="957943"/>
            <a:ext cx="10515600" cy="515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、大环内酯类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2086" y="1375674"/>
            <a:ext cx="10515600" cy="517026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zh-CN" altLang="en-US" sz="2400" b="1" dirty="0" smtClean="0"/>
              <a:t>盐酸林可霉素可溶性粉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兽药质量标准</a:t>
            </a:r>
            <a:r>
              <a:rPr lang="en-US" altLang="zh-CN" sz="2400" b="1" dirty="0" smtClean="0"/>
              <a:t>》17</a:t>
            </a:r>
            <a:r>
              <a:rPr lang="zh-CN" altLang="en-US" sz="2400" b="1" dirty="0" smtClean="0"/>
              <a:t>版化学药品卷</a:t>
            </a:r>
            <a:endParaRPr lang="zh-CN" altLang="en-US" sz="2400" dirty="0" smtClean="0"/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药理作用</a:t>
            </a:r>
            <a:r>
              <a:rPr lang="en-US" altLang="zh-CN" sz="2000" b="1" dirty="0" smtClean="0"/>
              <a:t>】</a:t>
            </a:r>
            <a:r>
              <a:rPr lang="zh-CN" altLang="en-US" sz="2000" b="1" dirty="0" smtClean="0"/>
              <a:t>药效学   </a:t>
            </a:r>
            <a:r>
              <a:rPr lang="zh-CN" altLang="en-US" sz="2000" dirty="0" smtClean="0"/>
              <a:t>林可霉素</a:t>
            </a:r>
            <a:r>
              <a:rPr lang="zh-CN" altLang="en-US" sz="2000" dirty="0" smtClean="0"/>
              <a:t>属林可胺类，对革兰氏阳性菌，如葡萄球菌、溶血性链球菌和肺炎球菌作用较强，对厌氧菌如破伤风梭菌、产气荚膜芽孢杆菌有抑制作用；</a:t>
            </a:r>
            <a:r>
              <a:rPr lang="zh-CN" altLang="en-US" sz="2000" dirty="0" smtClean="0">
                <a:solidFill>
                  <a:srgbClr val="0070C0"/>
                </a:solidFill>
              </a:rPr>
              <a:t>对支原体的作用较弱</a:t>
            </a:r>
            <a:r>
              <a:rPr lang="zh-CN" altLang="en-US" sz="2000" dirty="0" smtClean="0"/>
              <a:t>。对猪痢疾密螺旋体和弓形虫也有一定作用。革兰氏阴性需氧菌通常不敏感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zh-CN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药动学</a:t>
            </a: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zh-CN" altLang="en-US" sz="2000" dirty="0" smtClean="0">
                <a:solidFill>
                  <a:srgbClr val="0070C0"/>
                </a:solidFill>
              </a:rPr>
              <a:t>动物</a:t>
            </a:r>
            <a:r>
              <a:rPr lang="zh-CN" altLang="en-US" sz="2000" dirty="0" smtClean="0">
                <a:solidFill>
                  <a:srgbClr val="0070C0"/>
                </a:solidFill>
              </a:rPr>
              <a:t>内服吸收迅速但不完全</a:t>
            </a:r>
            <a:r>
              <a:rPr lang="zh-CN" altLang="en-US" sz="2000" dirty="0" smtClean="0"/>
              <a:t>，猪内服的生物利用度为</a:t>
            </a:r>
            <a:r>
              <a:rPr lang="en-US" sz="2000" dirty="0" smtClean="0"/>
              <a:t>20%</a:t>
            </a:r>
            <a:r>
              <a:rPr lang="zh-CN" altLang="en-US" sz="2000" dirty="0" smtClean="0"/>
              <a:t> ～ </a:t>
            </a:r>
            <a:r>
              <a:rPr lang="en-US" sz="2000" dirty="0" smtClean="0"/>
              <a:t>50%</a:t>
            </a:r>
            <a:r>
              <a:rPr lang="zh-CN" altLang="en-US" sz="2000" dirty="0" smtClean="0"/>
              <a:t>。部分药物在肝脏代谢，药物原形及其代谢物经胆汁尿液和乳汁排出。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作用与用途</a:t>
            </a:r>
            <a:r>
              <a:rPr lang="en-US" altLang="zh-CN" sz="2000" b="1" dirty="0" smtClean="0"/>
              <a:t>】</a:t>
            </a:r>
            <a:r>
              <a:rPr lang="en-US" sz="2000" dirty="0" smtClean="0"/>
              <a:t>  </a:t>
            </a:r>
            <a:r>
              <a:rPr lang="zh-CN" altLang="en-US" sz="2000" dirty="0" smtClean="0"/>
              <a:t>林可胺类抗生素。用于治疗猪和鸡革兰氏阳性菌感染，如猪痢疾、鸡坏死性肠炎等，</a:t>
            </a:r>
            <a:r>
              <a:rPr lang="zh-CN" altLang="en-US" sz="2000" dirty="0" smtClean="0">
                <a:solidFill>
                  <a:srgbClr val="0070C0"/>
                </a:solidFill>
              </a:rPr>
              <a:t>亦可用于猪和鸡的支原体感染</a:t>
            </a:r>
            <a:r>
              <a:rPr lang="zh-CN" altLang="en-US" sz="2000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用法与用量</a:t>
            </a:r>
            <a:r>
              <a:rPr lang="en-US" altLang="zh-CN" sz="2000" b="1" dirty="0" smtClean="0"/>
              <a:t>】</a:t>
            </a:r>
            <a:r>
              <a:rPr lang="zh-CN" altLang="en-US" sz="2000" dirty="0" smtClean="0"/>
              <a:t> 以林可霉素计</a:t>
            </a:r>
            <a:r>
              <a:rPr lang="zh-CN" altLang="en-US" sz="2000" dirty="0" smtClean="0">
                <a:solidFill>
                  <a:srgbClr val="0070C0"/>
                </a:solidFill>
              </a:rPr>
              <a:t>。混饮：一次量，每</a:t>
            </a:r>
            <a:r>
              <a:rPr lang="en-US" sz="2000" dirty="0" smtClean="0">
                <a:solidFill>
                  <a:srgbClr val="0070C0"/>
                </a:solidFill>
              </a:rPr>
              <a:t>1L</a:t>
            </a:r>
            <a:r>
              <a:rPr lang="zh-CN" altLang="en-US" sz="2000" dirty="0" smtClean="0">
                <a:solidFill>
                  <a:srgbClr val="0070C0"/>
                </a:solidFill>
              </a:rPr>
              <a:t>水，猪</a:t>
            </a:r>
            <a:r>
              <a:rPr lang="en-US" sz="2000" dirty="0" smtClean="0">
                <a:solidFill>
                  <a:srgbClr val="0070C0"/>
                </a:solidFill>
              </a:rPr>
              <a:t>40-70mg</a:t>
            </a:r>
            <a:r>
              <a:rPr lang="zh-CN" altLang="en-US" sz="2000" dirty="0" smtClean="0"/>
              <a:t>，连用</a:t>
            </a:r>
            <a:r>
              <a:rPr lang="en-US" sz="2000" dirty="0" smtClean="0"/>
              <a:t>7</a:t>
            </a:r>
            <a:r>
              <a:rPr lang="zh-CN" altLang="en-US" sz="2000" dirty="0" smtClean="0"/>
              <a:t>日；</a:t>
            </a:r>
            <a:r>
              <a:rPr lang="zh-CN" altLang="en-US" sz="2000" dirty="0" smtClean="0">
                <a:solidFill>
                  <a:srgbClr val="0070C0"/>
                </a:solidFill>
              </a:rPr>
              <a:t>鸡</a:t>
            </a:r>
            <a:r>
              <a:rPr lang="en-US" sz="2000" dirty="0" smtClean="0">
                <a:solidFill>
                  <a:srgbClr val="0070C0"/>
                </a:solidFill>
              </a:rPr>
              <a:t>150mg</a:t>
            </a:r>
            <a:r>
              <a:rPr lang="zh-CN" altLang="en-US" sz="2000" dirty="0" smtClean="0">
                <a:solidFill>
                  <a:srgbClr val="0070C0"/>
                </a:solidFill>
              </a:rPr>
              <a:t>，连用</a:t>
            </a:r>
            <a:r>
              <a:rPr lang="en-US" sz="2000" dirty="0" smtClean="0">
                <a:solidFill>
                  <a:srgbClr val="0070C0"/>
                </a:solidFill>
              </a:rPr>
              <a:t>5-10</a:t>
            </a:r>
            <a:r>
              <a:rPr lang="zh-CN" altLang="en-US" sz="2000" dirty="0" smtClean="0">
                <a:solidFill>
                  <a:srgbClr val="0070C0"/>
                </a:solidFill>
              </a:rPr>
              <a:t>日</a:t>
            </a:r>
            <a:r>
              <a:rPr lang="zh-CN" altLang="en-US" sz="2000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不良反应</a:t>
            </a:r>
            <a:r>
              <a:rPr lang="en-US" altLang="zh-CN" sz="2000" b="1" dirty="0" smtClean="0"/>
              <a:t>】</a:t>
            </a:r>
            <a:r>
              <a:rPr lang="zh-CN" altLang="en-US" sz="2000" dirty="0" smtClean="0"/>
              <a:t>具有神经肌肉阻断作用。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注意事项</a:t>
            </a:r>
            <a:r>
              <a:rPr lang="en-US" altLang="zh-CN" sz="2000" b="1" dirty="0" smtClean="0"/>
              <a:t>】</a:t>
            </a:r>
            <a:r>
              <a:rPr lang="zh-CN" altLang="en-US" sz="2000" dirty="0" smtClean="0"/>
              <a:t>猪用药后可能出现胃肠道功能紊乱。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dirty="0" smtClean="0"/>
              <a:t>【</a:t>
            </a:r>
            <a:r>
              <a:rPr lang="zh-CN" altLang="en-US" sz="2000" dirty="0" smtClean="0"/>
              <a:t>休药期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猪、鸡</a:t>
            </a:r>
            <a:r>
              <a:rPr lang="en-US" sz="2000" dirty="0" smtClean="0"/>
              <a:t>5</a:t>
            </a:r>
            <a:r>
              <a:rPr lang="zh-CN" altLang="en-US" sz="2000" dirty="0" smtClean="0"/>
              <a:t>日。</a:t>
            </a:r>
          </a:p>
          <a:p>
            <a:endParaRPr lang="zh-CN" altLang="en-US" sz="2400" dirty="0" smtClean="0"/>
          </a:p>
          <a:p>
            <a:endParaRPr lang="zh-CN" altLang="en-US" dirty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676400" y="176441"/>
            <a:ext cx="105156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172026" y="841826"/>
            <a:ext cx="10515600" cy="507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、林可胺类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7227" y="1233713"/>
            <a:ext cx="10918373" cy="494937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zh-CN" altLang="en-US" dirty="0" smtClean="0"/>
              <a:t>盐酸多西环素可溶性粉</a:t>
            </a:r>
            <a:r>
              <a:rPr lang="en-US" sz="2000" b="1" dirty="0" smtClean="0"/>
              <a:t>2017</a:t>
            </a:r>
            <a:r>
              <a:rPr lang="zh-CN" altLang="en-US" sz="2000" b="1" dirty="0" smtClean="0"/>
              <a:t>年版</a:t>
            </a:r>
            <a:r>
              <a:rPr lang="en-US" altLang="zh-CN" sz="2000" b="1" dirty="0" smtClean="0"/>
              <a:t>《</a:t>
            </a:r>
            <a:r>
              <a:rPr lang="zh-CN" altLang="en-US" sz="2000" b="1" dirty="0" smtClean="0"/>
              <a:t>兽药质量标准</a:t>
            </a:r>
            <a:r>
              <a:rPr lang="en-US" altLang="zh-CN" sz="2000" b="1" dirty="0" smtClean="0"/>
              <a:t>》</a:t>
            </a:r>
            <a:r>
              <a:rPr lang="zh-CN" altLang="en-US" sz="2000" b="1" dirty="0" smtClean="0"/>
              <a:t>化学药品卷</a:t>
            </a:r>
            <a:endParaRPr lang="zh-CN" altLang="en-US" dirty="0" smtClean="0"/>
          </a:p>
          <a:p>
            <a:r>
              <a:rPr lang="en-US" altLang="zh-CN" sz="1900" b="1" dirty="0" smtClean="0"/>
              <a:t>【</a:t>
            </a:r>
            <a:r>
              <a:rPr lang="zh-CN" altLang="en-US" sz="1900" b="1" dirty="0" smtClean="0"/>
              <a:t>药理作用</a:t>
            </a:r>
            <a:r>
              <a:rPr lang="en-US" altLang="zh-CN" sz="1900" b="1" dirty="0" smtClean="0"/>
              <a:t>】</a:t>
            </a:r>
            <a:r>
              <a:rPr lang="zh-CN" altLang="en-US" sz="1900" dirty="0" smtClean="0"/>
              <a:t>四环素类抗生素。多西环素通过</a:t>
            </a:r>
            <a:r>
              <a:rPr lang="zh-CN" altLang="en-US" sz="1900" dirty="0" smtClean="0">
                <a:solidFill>
                  <a:srgbClr val="0070C0"/>
                </a:solidFill>
              </a:rPr>
              <a:t>可逆性地与细菌核糖体</a:t>
            </a:r>
            <a:r>
              <a:rPr lang="en-US" sz="1900" dirty="0" smtClean="0">
                <a:solidFill>
                  <a:srgbClr val="0070C0"/>
                </a:solidFill>
              </a:rPr>
              <a:t>30S</a:t>
            </a:r>
            <a:r>
              <a:rPr lang="zh-CN" altLang="en-US" sz="1900" dirty="0" smtClean="0">
                <a:solidFill>
                  <a:srgbClr val="0070C0"/>
                </a:solidFill>
              </a:rPr>
              <a:t>亚基上的受体</a:t>
            </a:r>
            <a:r>
              <a:rPr lang="zh-CN" altLang="en-US" sz="1900" dirty="0" smtClean="0"/>
              <a:t>结合，干扰</a:t>
            </a:r>
            <a:r>
              <a:rPr lang="en-US" sz="1900" dirty="0" err="1" smtClean="0"/>
              <a:t>tRNA</a:t>
            </a:r>
            <a:r>
              <a:rPr lang="zh-CN" altLang="en-US" sz="1900" dirty="0" smtClean="0"/>
              <a:t>与</a:t>
            </a:r>
            <a:r>
              <a:rPr lang="en-US" sz="1900" dirty="0" smtClean="0"/>
              <a:t>mRNA</a:t>
            </a:r>
            <a:r>
              <a:rPr lang="zh-CN" altLang="en-US" sz="1900" dirty="0" smtClean="0"/>
              <a:t>形成核糖体复合物，阻止肽链延长而抑制蛋白质合成，从而使细菌的生长繁殖迅速被抑制。</a:t>
            </a:r>
            <a:r>
              <a:rPr lang="zh-CN" altLang="en-US" sz="1900" dirty="0" smtClean="0">
                <a:solidFill>
                  <a:srgbClr val="0070C0"/>
                </a:solidFill>
              </a:rPr>
              <a:t>多西环素对革兰氏阳性菌和阴性菌均有抑制作用</a:t>
            </a:r>
            <a:r>
              <a:rPr lang="zh-CN" altLang="en-US" sz="1900" dirty="0" smtClean="0"/>
              <a:t>。细菌对多西环素和土霉素存在交叉耐药性。</a:t>
            </a:r>
          </a:p>
          <a:p>
            <a:r>
              <a:rPr lang="zh-CN" altLang="en-US" sz="1900" dirty="0" smtClean="0"/>
              <a:t>内服</a:t>
            </a:r>
            <a:r>
              <a:rPr lang="zh-CN" altLang="en-US" sz="1900" dirty="0" smtClean="0">
                <a:solidFill>
                  <a:srgbClr val="0070C0"/>
                </a:solidFill>
              </a:rPr>
              <a:t>吸收迅速，受食物影响较小，生物利用度</a:t>
            </a:r>
            <a:r>
              <a:rPr lang="zh-CN" altLang="en-US" sz="1900" dirty="0" smtClean="0"/>
              <a:t>高，组织</a:t>
            </a:r>
            <a:r>
              <a:rPr lang="zh-CN" altLang="en-US" sz="1900" dirty="0" smtClean="0">
                <a:solidFill>
                  <a:srgbClr val="0070C0"/>
                </a:solidFill>
              </a:rPr>
              <a:t>渗透力强，分布广泛</a:t>
            </a:r>
            <a:r>
              <a:rPr lang="zh-CN" altLang="en-US" sz="1900" dirty="0" smtClean="0"/>
              <a:t>，有效血药浓度维持时间长。猪体内蛋白结合率为</a:t>
            </a:r>
            <a:r>
              <a:rPr lang="en-US" sz="1900" dirty="0" smtClean="0"/>
              <a:t>93%</a:t>
            </a:r>
            <a:r>
              <a:rPr lang="zh-CN" altLang="en-US" sz="1900" dirty="0" smtClean="0"/>
              <a:t>。</a:t>
            </a:r>
            <a:endParaRPr lang="en-US" altLang="zh-CN" sz="1900" dirty="0" smtClean="0"/>
          </a:p>
          <a:p>
            <a:r>
              <a:rPr lang="en-US" altLang="zh-CN" sz="1900" b="1" dirty="0" smtClean="0"/>
              <a:t>【</a:t>
            </a:r>
            <a:r>
              <a:rPr lang="zh-CN" altLang="en-US" sz="1900" b="1" dirty="0" smtClean="0"/>
              <a:t>作用与用途</a:t>
            </a:r>
            <a:r>
              <a:rPr lang="en-US" altLang="zh-CN" sz="1900" b="1" dirty="0" smtClean="0"/>
              <a:t>】</a:t>
            </a:r>
            <a:r>
              <a:rPr lang="zh-CN" altLang="en-US" sz="1900" dirty="0" smtClean="0"/>
              <a:t>四环素类抗生素。用于治疗猪、鸡革兰氏阳性菌、阴性菌引起的大肠埃希菌病、沙门氏菌病及</a:t>
            </a:r>
            <a:r>
              <a:rPr lang="zh-CN" altLang="en-US" sz="1900" dirty="0" smtClean="0">
                <a:solidFill>
                  <a:srgbClr val="0070C0"/>
                </a:solidFill>
              </a:rPr>
              <a:t>支原体引起</a:t>
            </a:r>
            <a:r>
              <a:rPr lang="zh-CN" altLang="en-US" sz="1900" dirty="0" smtClean="0"/>
              <a:t>的呼吸道疾病。</a:t>
            </a:r>
          </a:p>
          <a:p>
            <a:r>
              <a:rPr lang="en-US" altLang="zh-CN" sz="1900" b="1" dirty="0" smtClean="0"/>
              <a:t>【</a:t>
            </a:r>
            <a:r>
              <a:rPr lang="zh-CN" altLang="en-US" sz="1900" b="1" dirty="0" smtClean="0"/>
              <a:t>用法与用量</a:t>
            </a:r>
            <a:r>
              <a:rPr lang="en-US" altLang="zh-CN" sz="1900" b="1" dirty="0" smtClean="0"/>
              <a:t>】</a:t>
            </a:r>
            <a:r>
              <a:rPr lang="zh-CN" altLang="en-US" sz="1900" dirty="0" smtClean="0"/>
              <a:t>以多西环素计。混饮：每</a:t>
            </a:r>
            <a:r>
              <a:rPr lang="en-US" sz="1900" dirty="0" smtClean="0"/>
              <a:t>1L</a:t>
            </a:r>
            <a:r>
              <a:rPr lang="zh-CN" altLang="en-US" sz="1900" dirty="0" smtClean="0"/>
              <a:t>水，猪</a:t>
            </a:r>
            <a:r>
              <a:rPr lang="en-US" sz="1900" dirty="0" smtClean="0"/>
              <a:t>25-50mg</a:t>
            </a:r>
            <a:r>
              <a:rPr lang="zh-CN" altLang="en-US" sz="1900" dirty="0" smtClean="0"/>
              <a:t>；鸡</a:t>
            </a:r>
            <a:r>
              <a:rPr lang="en-US" sz="1900" dirty="0" smtClean="0"/>
              <a:t>300mg</a:t>
            </a:r>
            <a:r>
              <a:rPr lang="zh-CN" altLang="en-US" sz="1900" dirty="0" smtClean="0"/>
              <a:t>，连用</a:t>
            </a:r>
            <a:r>
              <a:rPr lang="en-US" sz="1900" dirty="0" smtClean="0"/>
              <a:t>3-5</a:t>
            </a:r>
            <a:r>
              <a:rPr lang="zh-CN" altLang="en-US" sz="1900" dirty="0" smtClean="0"/>
              <a:t>日</a:t>
            </a:r>
          </a:p>
          <a:p>
            <a:r>
              <a:rPr lang="en-US" altLang="zh-CN" sz="1900" b="1" dirty="0" smtClean="0"/>
              <a:t>【</a:t>
            </a:r>
            <a:r>
              <a:rPr lang="zh-CN" altLang="en-US" sz="1900" b="1" dirty="0" smtClean="0"/>
              <a:t>不良反应</a:t>
            </a:r>
            <a:r>
              <a:rPr lang="en-US" altLang="zh-CN" sz="1900" dirty="0" smtClean="0"/>
              <a:t>】</a:t>
            </a:r>
            <a:r>
              <a:rPr lang="zh-CN" altLang="en-US" sz="1900" dirty="0" smtClean="0"/>
              <a:t>长期</a:t>
            </a:r>
            <a:r>
              <a:rPr lang="zh-CN" altLang="en-US" sz="1900" dirty="0" smtClean="0">
                <a:solidFill>
                  <a:srgbClr val="0070C0"/>
                </a:solidFill>
              </a:rPr>
              <a:t>应用可引起二重感染和肝脏损害</a:t>
            </a:r>
            <a:r>
              <a:rPr lang="zh-CN" altLang="en-US" sz="1900" dirty="0" smtClean="0"/>
              <a:t>。</a:t>
            </a:r>
          </a:p>
          <a:p>
            <a:r>
              <a:rPr lang="en-US" altLang="zh-CN" sz="1900" b="1" dirty="0" smtClean="0"/>
              <a:t>【</a:t>
            </a:r>
            <a:r>
              <a:rPr lang="zh-CN" altLang="en-US" sz="1900" b="1" dirty="0" smtClean="0"/>
              <a:t>注意事项</a:t>
            </a:r>
            <a:r>
              <a:rPr lang="en-US" altLang="zh-CN" sz="1900" b="1" dirty="0" smtClean="0"/>
              <a:t>】</a:t>
            </a:r>
            <a:r>
              <a:rPr lang="zh-CN" altLang="en-US" sz="1900" b="1" dirty="0" smtClean="0"/>
              <a:t>（</a:t>
            </a:r>
            <a:r>
              <a:rPr lang="en-US" altLang="zh-CN" sz="1900" b="1" dirty="0" smtClean="0"/>
              <a:t>1</a:t>
            </a:r>
            <a:r>
              <a:rPr lang="zh-CN" altLang="en-US" sz="1900" b="1" dirty="0" smtClean="0"/>
              <a:t>）</a:t>
            </a:r>
            <a:r>
              <a:rPr lang="zh-CN" altLang="en-US" sz="1900" dirty="0" smtClean="0"/>
              <a:t>蛋鸡产蛋期禁用。</a:t>
            </a:r>
          </a:p>
          <a:p>
            <a:pPr lvl="0"/>
            <a:r>
              <a:rPr lang="zh-CN" altLang="en-US" sz="1900" dirty="0" smtClean="0"/>
              <a:t>（</a:t>
            </a:r>
            <a:r>
              <a:rPr lang="en-US" altLang="zh-CN" sz="1900" dirty="0" smtClean="0"/>
              <a:t>2</a:t>
            </a:r>
            <a:r>
              <a:rPr lang="zh-CN" altLang="en-US" sz="1900" dirty="0" smtClean="0"/>
              <a:t>）避免与含</a:t>
            </a:r>
            <a:r>
              <a:rPr lang="zh-CN" altLang="en-US" sz="1900" dirty="0" smtClean="0">
                <a:solidFill>
                  <a:srgbClr val="0066FF"/>
                </a:solidFill>
              </a:rPr>
              <a:t>钙量较高的饲料同时服用。</a:t>
            </a:r>
            <a:endParaRPr lang="en-US" altLang="zh-CN" sz="1900" dirty="0" smtClean="0">
              <a:solidFill>
                <a:srgbClr val="0066FF"/>
              </a:solidFill>
            </a:endParaRPr>
          </a:p>
          <a:p>
            <a:pPr lvl="0"/>
            <a:r>
              <a:rPr lang="en-US" altLang="zh-CN" sz="1900" dirty="0" smtClean="0"/>
              <a:t>【</a:t>
            </a:r>
            <a:r>
              <a:rPr lang="zh-CN" altLang="en-US" sz="1900" dirty="0" smtClean="0"/>
              <a:t>休药期</a:t>
            </a:r>
            <a:r>
              <a:rPr lang="en-US" altLang="zh-CN" sz="1900" dirty="0" smtClean="0"/>
              <a:t>】</a:t>
            </a:r>
            <a:r>
              <a:rPr lang="zh-CN" altLang="en-US" sz="1900" dirty="0" smtClean="0"/>
              <a:t>猪、鸡</a:t>
            </a:r>
            <a:r>
              <a:rPr lang="en-US" altLang="zh-CN" sz="1900" dirty="0" smtClean="0"/>
              <a:t>28</a:t>
            </a:r>
            <a:r>
              <a:rPr lang="zh-CN" altLang="en-US" sz="1900" dirty="0" smtClean="0"/>
              <a:t>日。</a:t>
            </a:r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676400" y="87089"/>
            <a:ext cx="762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244599" y="725715"/>
            <a:ext cx="10515600" cy="304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、四环素类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9171" y="1553016"/>
            <a:ext cx="10845801" cy="4688116"/>
          </a:xfrm>
        </p:spPr>
        <p:txBody>
          <a:bodyPr>
            <a:normAutofit/>
          </a:bodyPr>
          <a:lstStyle/>
          <a:p>
            <a:pPr lvl="0"/>
            <a:r>
              <a:rPr lang="zh-CN" altLang="en-US" sz="2400" dirty="0" smtClean="0"/>
              <a:t>盐酸大观霉素可溶性粉   </a:t>
            </a:r>
            <a:r>
              <a:rPr lang="en-US" sz="2400" b="1" dirty="0" smtClean="0"/>
              <a:t>2015</a:t>
            </a:r>
            <a:r>
              <a:rPr lang="zh-CN" altLang="en-US" sz="2400" b="1" dirty="0" smtClean="0"/>
              <a:t>年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中国兽药典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一部</a:t>
            </a:r>
            <a:endParaRPr lang="zh-CN" altLang="en-US" sz="2400" dirty="0" smtClean="0"/>
          </a:p>
          <a:p>
            <a:pPr>
              <a:lnSpc>
                <a:spcPts val="2500"/>
              </a:lnSpc>
            </a:pPr>
            <a:r>
              <a:rPr lang="en-US" altLang="zh-CN" sz="1900" b="1" dirty="0" smtClean="0"/>
              <a:t>【</a:t>
            </a:r>
            <a:r>
              <a:rPr lang="zh-CN" altLang="en-US" sz="1900" b="1" dirty="0" smtClean="0"/>
              <a:t>药理作用</a:t>
            </a:r>
            <a:r>
              <a:rPr lang="en-US" altLang="zh-CN" sz="1900" b="1" dirty="0" smtClean="0"/>
              <a:t>】</a:t>
            </a:r>
            <a:r>
              <a:rPr lang="zh-CN" altLang="en-US" sz="1900" b="1" dirty="0" smtClean="0"/>
              <a:t>药效学</a:t>
            </a:r>
            <a:r>
              <a:rPr lang="en-US" sz="1900" b="1" dirty="0" smtClean="0"/>
              <a:t>  </a:t>
            </a:r>
            <a:r>
              <a:rPr lang="zh-CN" altLang="en-US" sz="1900" dirty="0" smtClean="0"/>
              <a:t>大观霉素属于氨基糖苷类抗菌药，对多种革兰氏阴性杄菌，如大肠杆菌、沙门氏菌、志贺氏菌、变形杆菌等有中度抑制作用。对链球菌、肺炎球菌、表皮葡萄球菌和</a:t>
            </a:r>
            <a:r>
              <a:rPr lang="zh-CN" altLang="en-US" sz="1900" b="1" dirty="0" smtClean="0">
                <a:solidFill>
                  <a:srgbClr val="0070C0"/>
                </a:solidFill>
              </a:rPr>
              <a:t>某些支原体</a:t>
            </a:r>
            <a:r>
              <a:rPr lang="en-US" sz="1900" b="1" dirty="0" smtClean="0">
                <a:solidFill>
                  <a:srgbClr val="0070C0"/>
                </a:solidFill>
              </a:rPr>
              <a:t>(</a:t>
            </a:r>
            <a:r>
              <a:rPr lang="zh-CN" altLang="en-US" sz="1900" b="1" dirty="0" smtClean="0">
                <a:solidFill>
                  <a:srgbClr val="0070C0"/>
                </a:solidFill>
              </a:rPr>
              <a:t>如鸡毒支原体、火鸡支原体、滑液支原体等</a:t>
            </a:r>
            <a:r>
              <a:rPr lang="en-US" sz="1900" b="1" dirty="0" smtClean="0">
                <a:solidFill>
                  <a:srgbClr val="0070C0"/>
                </a:solidFill>
              </a:rPr>
              <a:t>)</a:t>
            </a:r>
            <a:r>
              <a:rPr lang="zh-CN" altLang="en-US" sz="1900" b="1" dirty="0" smtClean="0">
                <a:solidFill>
                  <a:srgbClr val="0070C0"/>
                </a:solidFill>
              </a:rPr>
              <a:t>敏感</a:t>
            </a:r>
            <a:r>
              <a:rPr lang="zh-CN" altLang="en-US" sz="1900" dirty="0" smtClean="0"/>
              <a:t>。对草绿色链球菌和金黄色葡萄球菌多不敏感。铜绿假单胞菌和密螺旋体通常耐药。肠道菌对大观霉素耐药较广泛，但与链霉素不表现交叉耐药性。林可霉素类对厌氧菌有良好抗菌活性，如梭杆菌属、消化球菌、消化链球菌、破伤风梭菌、产气荚膜梭菌及大多数放线菌等。</a:t>
            </a:r>
            <a:r>
              <a:rPr lang="zh-CN" altLang="en-US" sz="1900" dirty="0" smtClean="0">
                <a:solidFill>
                  <a:srgbClr val="0066FF"/>
                </a:solidFill>
              </a:rPr>
              <a:t>林可霉素主要作用于细菌核糖体的</a:t>
            </a:r>
            <a:r>
              <a:rPr lang="en-US" sz="1900" dirty="0" smtClean="0">
                <a:solidFill>
                  <a:srgbClr val="0066FF"/>
                </a:solidFill>
              </a:rPr>
              <a:t>50S</a:t>
            </a:r>
            <a:r>
              <a:rPr lang="zh-CN" altLang="en-US" sz="1900" dirty="0" smtClean="0">
                <a:solidFill>
                  <a:srgbClr val="0066FF"/>
                </a:solidFill>
              </a:rPr>
              <a:t>亚基，</a:t>
            </a:r>
            <a:r>
              <a:rPr lang="zh-CN" altLang="en-US" sz="1900" dirty="0" smtClean="0"/>
              <a:t>通过抑制肽链的延长而影响蛋白质的合成。</a:t>
            </a:r>
          </a:p>
          <a:p>
            <a:pPr>
              <a:lnSpc>
                <a:spcPts val="2500"/>
              </a:lnSpc>
            </a:pPr>
            <a:r>
              <a:rPr lang="zh-CN" altLang="en-US" sz="1900" b="1" dirty="0" smtClean="0"/>
              <a:t>药动学</a:t>
            </a:r>
            <a:r>
              <a:rPr lang="en-US" sz="1900" b="1" dirty="0" smtClean="0"/>
              <a:t>  </a:t>
            </a:r>
            <a:r>
              <a:rPr lang="zh-CN" altLang="en-US" sz="1900" dirty="0" smtClean="0"/>
              <a:t>大观霉素内服后仅吸收</a:t>
            </a:r>
            <a:r>
              <a:rPr lang="en-US" sz="1900" dirty="0" smtClean="0"/>
              <a:t>7%</a:t>
            </a:r>
            <a:r>
              <a:rPr lang="zh-CN" altLang="en-US" sz="1900" dirty="0" smtClean="0"/>
              <a:t>，但在</a:t>
            </a:r>
            <a:r>
              <a:rPr lang="zh-CN" altLang="en-US" sz="1900" dirty="0" smtClean="0">
                <a:solidFill>
                  <a:srgbClr val="0066FF"/>
                </a:solidFill>
              </a:rPr>
              <a:t>胃肠道内保持较高浓度</a:t>
            </a:r>
            <a:r>
              <a:rPr lang="zh-CN" altLang="en-US" sz="1900" dirty="0" smtClean="0"/>
              <a:t>。药物的组织浓度低于血清浓度。不易进入脑脊液或眼内，与血浆蛋白结合率不高。药物大多以原形经肾小球滤过排出。</a:t>
            </a:r>
            <a:r>
              <a:rPr lang="zh-CN" altLang="en-US" sz="1900" dirty="0" smtClean="0">
                <a:solidFill>
                  <a:srgbClr val="0066FF"/>
                </a:solidFill>
              </a:rPr>
              <a:t>林可霉素内服吸收差，可吸收</a:t>
            </a:r>
            <a:r>
              <a:rPr lang="en-US" sz="1900" dirty="0" smtClean="0">
                <a:solidFill>
                  <a:srgbClr val="0066FF"/>
                </a:solidFill>
              </a:rPr>
              <a:t>30%</a:t>
            </a:r>
            <a:r>
              <a:rPr lang="zh-CN" altLang="en-US" sz="2000" dirty="0" smtClean="0"/>
              <a:t> ～ </a:t>
            </a:r>
            <a:r>
              <a:rPr lang="en-US" sz="1900" dirty="0" smtClean="0">
                <a:solidFill>
                  <a:srgbClr val="0066FF"/>
                </a:solidFill>
              </a:rPr>
              <a:t>40%</a:t>
            </a:r>
            <a:r>
              <a:rPr lang="zh-CN" altLang="en-US" sz="1900" dirty="0" smtClean="0">
                <a:solidFill>
                  <a:srgbClr val="0066FF"/>
                </a:solidFill>
              </a:rPr>
              <a:t>的投药量，</a:t>
            </a:r>
            <a:r>
              <a:rPr lang="zh-CN" altLang="en-US" sz="1900" dirty="0" smtClean="0"/>
              <a:t>食物可降低其吸收速度和吸收量。</a:t>
            </a:r>
            <a:endParaRPr lang="en-US" altLang="zh-CN" sz="1900" dirty="0" smtClean="0"/>
          </a:p>
          <a:p>
            <a:pPr>
              <a:lnSpc>
                <a:spcPts val="2500"/>
              </a:lnSpc>
            </a:pPr>
            <a:r>
              <a:rPr lang="zh-CN" altLang="en-US" sz="2000" dirty="0" smtClean="0"/>
              <a:t>给鸡每千克体重服用本品</a:t>
            </a:r>
            <a:r>
              <a:rPr lang="en-US" sz="2000" dirty="0" smtClean="0"/>
              <a:t>50mg</a:t>
            </a:r>
            <a:r>
              <a:rPr lang="zh-CN" altLang="en-US" sz="2000" dirty="0" smtClean="0"/>
              <a:t>（溶于饮用水中），连饮</a:t>
            </a:r>
            <a:r>
              <a:rPr lang="en-US" sz="2000" dirty="0" smtClean="0"/>
              <a:t>7</a:t>
            </a:r>
            <a:r>
              <a:rPr lang="zh-CN" altLang="en-US" sz="2000" dirty="0" smtClean="0"/>
              <a:t>天，在试验期间血浆中林可霉素达</a:t>
            </a:r>
            <a:r>
              <a:rPr lang="en-US" sz="2000" dirty="0" smtClean="0"/>
              <a:t>0.14</a:t>
            </a:r>
            <a:r>
              <a:rPr lang="en-US" altLang="zh-CN" sz="2000" dirty="0" smtClean="0"/>
              <a:t>μ</a:t>
            </a:r>
            <a:r>
              <a:rPr lang="en-US" sz="2000" dirty="0" smtClean="0"/>
              <a:t>g/ml</a:t>
            </a:r>
            <a:r>
              <a:rPr lang="zh-CN" altLang="en-US" sz="2000" dirty="0" smtClean="0"/>
              <a:t>，而大观霉素的浓度极微，试验</a:t>
            </a:r>
            <a:r>
              <a:rPr lang="en-US" sz="2000" dirty="0" smtClean="0"/>
              <a:t>7</a:t>
            </a:r>
            <a:r>
              <a:rPr lang="zh-CN" altLang="en-US" sz="2000" dirty="0" smtClean="0"/>
              <a:t>天后，才超过</a:t>
            </a:r>
            <a:r>
              <a:rPr lang="en-US" sz="2000" dirty="0" smtClean="0"/>
              <a:t>0.1</a:t>
            </a:r>
            <a:r>
              <a:rPr lang="en-US" altLang="zh-CN" sz="2000" dirty="0" smtClean="0"/>
              <a:t>μ</a:t>
            </a:r>
            <a:r>
              <a:rPr lang="en-US" sz="2000" dirty="0" smtClean="0"/>
              <a:t>g/ml</a:t>
            </a:r>
            <a:r>
              <a:rPr lang="zh-CN" altLang="en-US" sz="2000" dirty="0" smtClean="0"/>
              <a:t>。</a:t>
            </a:r>
            <a:endParaRPr lang="zh-CN" altLang="en-US" sz="1900" dirty="0" smtClean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2039257" y="304805"/>
            <a:ext cx="752565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230084" y="1059543"/>
            <a:ext cx="10515600" cy="304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、氨基糖苷类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3684" y="1349824"/>
            <a:ext cx="10845801" cy="5094514"/>
          </a:xfrm>
        </p:spPr>
        <p:txBody>
          <a:bodyPr>
            <a:normAutofit/>
          </a:bodyPr>
          <a:lstStyle/>
          <a:p>
            <a:pPr lvl="0"/>
            <a:r>
              <a:rPr lang="en-US" altLang="zh-CN" sz="2400" dirty="0" smtClean="0"/>
              <a:t>50%</a:t>
            </a:r>
            <a:r>
              <a:rPr lang="zh-CN" altLang="en-US" sz="2400" dirty="0" smtClean="0"/>
              <a:t>盐酸大观霉素可溶性粉   </a:t>
            </a:r>
            <a:r>
              <a:rPr lang="en-US" sz="2400" b="1" dirty="0" smtClean="0"/>
              <a:t>2015</a:t>
            </a:r>
            <a:r>
              <a:rPr lang="zh-CN" altLang="en-US" sz="2400" b="1" dirty="0" smtClean="0"/>
              <a:t>年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中国兽药典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一部</a:t>
            </a:r>
            <a:endParaRPr lang="zh-CN" altLang="en-US" sz="2400" dirty="0" smtClean="0"/>
          </a:p>
          <a:p>
            <a:pPr>
              <a:lnSpc>
                <a:spcPts val="25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作用与用途</a:t>
            </a:r>
            <a:r>
              <a:rPr lang="en-US" altLang="zh-CN" sz="1600" b="1" dirty="0" smtClean="0"/>
              <a:t>】</a:t>
            </a:r>
            <a:r>
              <a:rPr lang="en-US" sz="1600" dirty="0" smtClean="0"/>
              <a:t>  </a:t>
            </a:r>
            <a:r>
              <a:rPr lang="zh-CN" altLang="en-US" sz="1600" dirty="0" smtClean="0"/>
              <a:t>氨基糖苷类抗生素。用于革兰氏阴性菌及</a:t>
            </a:r>
            <a:r>
              <a:rPr lang="zh-CN" altLang="en-US" sz="1600" dirty="0" smtClean="0">
                <a:solidFill>
                  <a:srgbClr val="0070C0"/>
                </a:solidFill>
              </a:rPr>
              <a:t>支原体感染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25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用法与用量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 </a:t>
            </a:r>
            <a:r>
              <a:rPr lang="zh-CN" altLang="en-US" sz="1600" dirty="0" smtClean="0">
                <a:solidFill>
                  <a:srgbClr val="0070C0"/>
                </a:solidFill>
              </a:rPr>
              <a:t>以本品计，混饮：每</a:t>
            </a:r>
            <a:r>
              <a:rPr lang="en-US" sz="1600" dirty="0" smtClean="0">
                <a:solidFill>
                  <a:srgbClr val="0070C0"/>
                </a:solidFill>
              </a:rPr>
              <a:t>1L</a:t>
            </a:r>
            <a:r>
              <a:rPr lang="zh-CN" altLang="en-US" sz="1600" dirty="0" smtClean="0">
                <a:solidFill>
                  <a:srgbClr val="0070C0"/>
                </a:solidFill>
              </a:rPr>
              <a:t>水，鸡</a:t>
            </a:r>
            <a:r>
              <a:rPr lang="en-US" sz="1600" dirty="0" smtClean="0">
                <a:solidFill>
                  <a:srgbClr val="0070C0"/>
                </a:solidFill>
              </a:rPr>
              <a:t>1-2g</a:t>
            </a:r>
            <a:r>
              <a:rPr lang="zh-CN" altLang="en-US" sz="1600" dirty="0" smtClean="0">
                <a:solidFill>
                  <a:srgbClr val="0070C0"/>
                </a:solidFill>
              </a:rPr>
              <a:t>，连用</a:t>
            </a:r>
            <a:r>
              <a:rPr lang="en-US" sz="1600" dirty="0" smtClean="0">
                <a:solidFill>
                  <a:srgbClr val="0070C0"/>
                </a:solidFill>
              </a:rPr>
              <a:t>3-5</a:t>
            </a:r>
            <a:r>
              <a:rPr lang="zh-CN" altLang="en-US" sz="1600" dirty="0" smtClean="0">
                <a:solidFill>
                  <a:srgbClr val="0070C0"/>
                </a:solidFill>
              </a:rPr>
              <a:t>日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25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不良反应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大观霉素对动物毒性相对较小，很少</a:t>
            </a:r>
            <a:r>
              <a:rPr lang="zh-CN" altLang="en-US" sz="1600" dirty="0" smtClean="0">
                <a:solidFill>
                  <a:srgbClr val="0070C0"/>
                </a:solidFill>
              </a:rPr>
              <a:t>引起肾毒性和耳毒性</a:t>
            </a:r>
            <a:r>
              <a:rPr lang="zh-CN" altLang="en-US" sz="1600" dirty="0" smtClean="0"/>
              <a:t>。但同其他氨基</a:t>
            </a:r>
            <a:r>
              <a:rPr lang="zh-CN" altLang="en-US" sz="1600" dirty="0" smtClean="0">
                <a:solidFill>
                  <a:srgbClr val="0070C0"/>
                </a:solidFill>
              </a:rPr>
              <a:t>糖苷类一样，可引起神经肌肉阻断作用。</a:t>
            </a:r>
          </a:p>
          <a:p>
            <a:pPr>
              <a:lnSpc>
                <a:spcPts val="2500"/>
              </a:lnSpc>
            </a:pPr>
            <a:r>
              <a:rPr lang="en-US" altLang="zh-CN" sz="1600" b="1" dirty="0" smtClean="0">
                <a:solidFill>
                  <a:srgbClr val="0070C0"/>
                </a:solidFill>
              </a:rPr>
              <a:t>【</a:t>
            </a:r>
            <a:r>
              <a:rPr lang="zh-CN" altLang="en-US" sz="1600" b="1" dirty="0" smtClean="0">
                <a:solidFill>
                  <a:srgbClr val="0070C0"/>
                </a:solidFill>
              </a:rPr>
              <a:t>注意事项</a:t>
            </a:r>
            <a:r>
              <a:rPr lang="en-US" altLang="zh-CN" sz="1600" b="1" dirty="0" smtClean="0">
                <a:solidFill>
                  <a:srgbClr val="0070C0"/>
                </a:solidFill>
              </a:rPr>
              <a:t>】</a:t>
            </a:r>
            <a:r>
              <a:rPr lang="zh-CN" altLang="en-US" sz="1600" dirty="0" smtClean="0">
                <a:solidFill>
                  <a:srgbClr val="0070C0"/>
                </a:solidFill>
              </a:rPr>
              <a:t>蛋鸡产蛋期禁用。</a:t>
            </a:r>
          </a:p>
          <a:p>
            <a:pPr>
              <a:lnSpc>
                <a:spcPts val="25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药物相互作用</a:t>
            </a:r>
            <a:r>
              <a:rPr lang="en-US" altLang="zh-CN" sz="1600" b="1" dirty="0" smtClean="0"/>
              <a:t>】</a:t>
            </a:r>
            <a:r>
              <a:rPr lang="en-US" sz="1600" dirty="0" smtClean="0"/>
              <a:t>(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）</a:t>
            </a:r>
            <a:r>
              <a:rPr lang="zh-CN" altLang="en-US" sz="1600" dirty="0" smtClean="0">
                <a:solidFill>
                  <a:srgbClr val="0066FF"/>
                </a:solidFill>
              </a:rPr>
              <a:t>与林可霉素合用，可显著增加对支原体的抗菌活性并扩大抗菌谱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2500"/>
              </a:lnSpc>
            </a:pPr>
            <a:r>
              <a:rPr lang="zh-CN" altLang="en-US" sz="1600" dirty="0" smtClean="0">
                <a:solidFill>
                  <a:srgbClr val="0066FF"/>
                </a:solidFill>
              </a:rPr>
              <a:t>（</a:t>
            </a:r>
            <a:r>
              <a:rPr lang="en-US" altLang="zh-CN" sz="1600" dirty="0" smtClean="0">
                <a:solidFill>
                  <a:srgbClr val="0066FF"/>
                </a:solidFill>
              </a:rPr>
              <a:t>2</a:t>
            </a:r>
            <a:r>
              <a:rPr lang="zh-CN" altLang="en-US" sz="1600" dirty="0" smtClean="0">
                <a:solidFill>
                  <a:srgbClr val="0066FF"/>
                </a:solidFill>
              </a:rPr>
              <a:t>）林可霉素与抗胆碱酯酶药合用可降低后者的疗效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2500"/>
              </a:lnSpc>
            </a:pPr>
            <a:r>
              <a:rPr lang="zh-CN" altLang="en-US" sz="1600" dirty="0" smtClean="0">
                <a:solidFill>
                  <a:srgbClr val="0066FF"/>
                </a:solidFill>
              </a:rPr>
              <a:t>（</a:t>
            </a:r>
            <a:r>
              <a:rPr lang="en-US" altLang="zh-CN" sz="1600" dirty="0" smtClean="0">
                <a:solidFill>
                  <a:srgbClr val="0066FF"/>
                </a:solidFill>
              </a:rPr>
              <a:t>3</a:t>
            </a:r>
            <a:r>
              <a:rPr lang="zh-CN" altLang="en-US" sz="1600" dirty="0" smtClean="0">
                <a:solidFill>
                  <a:srgbClr val="0066FF"/>
                </a:solidFill>
              </a:rPr>
              <a:t>）与红霉素合用有拮抗作用。</a:t>
            </a:r>
          </a:p>
          <a:p>
            <a:pPr>
              <a:lnSpc>
                <a:spcPts val="25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）与阿片类镇痛药合用，可导致呼吸抑制延长或引起呼吸麻痹。</a:t>
            </a:r>
            <a:endParaRPr lang="en-US" altLang="zh-CN" sz="1600" dirty="0" smtClean="0"/>
          </a:p>
          <a:p>
            <a:pPr>
              <a:lnSpc>
                <a:spcPts val="25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休药期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鸡</a:t>
            </a:r>
            <a:r>
              <a:rPr lang="en-US" altLang="zh-CN" sz="1600" dirty="0" smtClean="0"/>
              <a:t>5</a:t>
            </a:r>
            <a:r>
              <a:rPr lang="zh-CN" altLang="en-US" sz="1600" dirty="0" smtClean="0"/>
              <a:t>日。</a:t>
            </a:r>
            <a:endParaRPr lang="zh-CN" altLang="en-US" sz="1600" dirty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2648838" y="159660"/>
            <a:ext cx="752565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215571" y="856343"/>
            <a:ext cx="10515600" cy="420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、氨基糖苷类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6598" y="1799753"/>
            <a:ext cx="10033002" cy="4020476"/>
          </a:xfrm>
        </p:spPr>
        <p:txBody>
          <a:bodyPr>
            <a:normAutofit/>
          </a:bodyPr>
          <a:lstStyle/>
          <a:p>
            <a:pPr lvl="0"/>
            <a:r>
              <a:rPr lang="en-US" altLang="zh-CN" sz="2400" dirty="0" smtClean="0"/>
              <a:t>10%</a:t>
            </a:r>
            <a:r>
              <a:rPr lang="zh-CN" altLang="en-US" sz="2400" dirty="0" smtClean="0"/>
              <a:t>盐酸大观霉素与</a:t>
            </a:r>
            <a:r>
              <a:rPr lang="en-US" altLang="zh-CN" sz="2400" dirty="0" smtClean="0"/>
              <a:t>5%</a:t>
            </a:r>
            <a:r>
              <a:rPr lang="zh-CN" altLang="en-US" sz="2400" dirty="0" smtClean="0"/>
              <a:t>盐酸林可霉素可溶性粉   </a:t>
            </a:r>
            <a:r>
              <a:rPr lang="en-US" sz="2400" b="1" dirty="0" smtClean="0"/>
              <a:t>2015</a:t>
            </a:r>
            <a:r>
              <a:rPr lang="zh-CN" altLang="en-US" sz="2400" b="1" dirty="0" smtClean="0"/>
              <a:t>年</a:t>
            </a:r>
            <a:r>
              <a:rPr lang="en-US" altLang="zh-CN" sz="2400" b="1" dirty="0" smtClean="0"/>
              <a:t>《</a:t>
            </a:r>
            <a:r>
              <a:rPr lang="zh-CN" altLang="en-US" sz="2400" b="1" dirty="0" smtClean="0"/>
              <a:t>中国兽药典</a:t>
            </a:r>
            <a:r>
              <a:rPr lang="en-US" altLang="zh-CN" sz="2400" b="1" dirty="0" smtClean="0"/>
              <a:t>》</a:t>
            </a:r>
            <a:r>
              <a:rPr lang="zh-CN" altLang="en-US" sz="2400" b="1" dirty="0" smtClean="0"/>
              <a:t>一部 </a:t>
            </a:r>
            <a:endParaRPr lang="zh-CN" altLang="en-US" sz="2400" dirty="0" smtClean="0"/>
          </a:p>
          <a:p>
            <a:pPr>
              <a:lnSpc>
                <a:spcPts val="18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作用与用途</a:t>
            </a:r>
            <a:r>
              <a:rPr lang="en-US" altLang="zh-CN" sz="1600" b="1" dirty="0" smtClean="0"/>
              <a:t>】</a:t>
            </a:r>
            <a:r>
              <a:rPr lang="en-US" sz="1600" dirty="0" smtClean="0"/>
              <a:t>  </a:t>
            </a:r>
            <a:r>
              <a:rPr lang="zh-CN" altLang="en-US" sz="1600" dirty="0" smtClean="0"/>
              <a:t>抗生素类药。用于革兰氏阴性菌、革兰氏阳性菌及支原体感染。</a:t>
            </a:r>
          </a:p>
          <a:p>
            <a:pPr>
              <a:lnSpc>
                <a:spcPts val="18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用法与用量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 以大观霉素计</a:t>
            </a:r>
            <a:r>
              <a:rPr lang="zh-CN" altLang="en-US" sz="1600" dirty="0" smtClean="0">
                <a:solidFill>
                  <a:srgbClr val="0070C0"/>
                </a:solidFill>
              </a:rPr>
              <a:t>。混饮：每</a:t>
            </a:r>
            <a:r>
              <a:rPr lang="en-US" sz="1600" dirty="0" smtClean="0">
                <a:solidFill>
                  <a:srgbClr val="0070C0"/>
                </a:solidFill>
              </a:rPr>
              <a:t>1L</a:t>
            </a:r>
            <a:r>
              <a:rPr lang="zh-CN" altLang="en-US" sz="1600" dirty="0" smtClean="0">
                <a:solidFill>
                  <a:srgbClr val="0070C0"/>
                </a:solidFill>
              </a:rPr>
              <a:t>水，</a:t>
            </a:r>
            <a:r>
              <a:rPr lang="en-US" sz="1600" dirty="0" smtClean="0">
                <a:solidFill>
                  <a:srgbClr val="0070C0"/>
                </a:solidFill>
              </a:rPr>
              <a:t>5-7</a:t>
            </a:r>
            <a:r>
              <a:rPr lang="zh-CN" altLang="en-US" sz="1600" dirty="0" smtClean="0">
                <a:solidFill>
                  <a:srgbClr val="0070C0"/>
                </a:solidFill>
              </a:rPr>
              <a:t>日龄雏鸡</a:t>
            </a:r>
            <a:r>
              <a:rPr lang="en-US" sz="1600" dirty="0" smtClean="0">
                <a:solidFill>
                  <a:srgbClr val="0070C0"/>
                </a:solidFill>
              </a:rPr>
              <a:t>2</a:t>
            </a:r>
            <a:r>
              <a:rPr lang="en-US" altLang="zh-CN" sz="1600" dirty="0" smtClean="0">
                <a:solidFill>
                  <a:srgbClr val="0070C0"/>
                </a:solidFill>
              </a:rPr>
              <a:t>—</a:t>
            </a:r>
            <a:r>
              <a:rPr lang="en-US" sz="1600" dirty="0" smtClean="0">
                <a:solidFill>
                  <a:srgbClr val="0070C0"/>
                </a:solidFill>
              </a:rPr>
              <a:t>3.2g</a:t>
            </a:r>
            <a:r>
              <a:rPr lang="zh-CN" altLang="en-US" sz="1600" dirty="0" smtClean="0">
                <a:solidFill>
                  <a:srgbClr val="0070C0"/>
                </a:solidFill>
              </a:rPr>
              <a:t>，</a:t>
            </a:r>
            <a:r>
              <a:rPr lang="zh-CN" altLang="en-US" sz="1600" dirty="0" smtClean="0"/>
              <a:t>连用</a:t>
            </a:r>
            <a:r>
              <a:rPr lang="en-US" sz="1600" dirty="0" smtClean="0"/>
              <a:t>3</a:t>
            </a:r>
            <a:r>
              <a:rPr lang="en-US" altLang="zh-CN" sz="1600" dirty="0" smtClean="0"/>
              <a:t>—</a:t>
            </a:r>
            <a:r>
              <a:rPr lang="en-US" sz="1600" dirty="0" smtClean="0"/>
              <a:t>5</a:t>
            </a:r>
            <a:r>
              <a:rPr lang="zh-CN" altLang="en-US" sz="1600" dirty="0" smtClean="0"/>
              <a:t>日。</a:t>
            </a:r>
          </a:p>
          <a:p>
            <a:pPr>
              <a:lnSpc>
                <a:spcPts val="18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注意事项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仅</a:t>
            </a:r>
            <a:r>
              <a:rPr lang="zh-CN" altLang="en-US" sz="1600" dirty="0" smtClean="0">
                <a:solidFill>
                  <a:srgbClr val="0070C0"/>
                </a:solidFill>
              </a:rPr>
              <a:t>用于</a:t>
            </a:r>
            <a:r>
              <a:rPr lang="en-US" sz="1600" dirty="0" smtClean="0">
                <a:solidFill>
                  <a:srgbClr val="0070C0"/>
                </a:solidFill>
              </a:rPr>
              <a:t>5-7</a:t>
            </a:r>
            <a:r>
              <a:rPr lang="zh-CN" altLang="en-US" sz="1600" dirty="0" smtClean="0">
                <a:solidFill>
                  <a:srgbClr val="0070C0"/>
                </a:solidFill>
              </a:rPr>
              <a:t>日龄雏鸡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18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药物相互作用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（</a:t>
            </a:r>
            <a:r>
              <a:rPr lang="en-US" altLang="zh-CN" sz="1600" b="1" dirty="0" smtClean="0"/>
              <a:t>1</a:t>
            </a:r>
            <a:r>
              <a:rPr lang="zh-CN" altLang="en-US" sz="1600" b="1" dirty="0" smtClean="0"/>
              <a:t>）</a:t>
            </a:r>
            <a:r>
              <a:rPr lang="zh-CN" altLang="en-US" sz="1600" dirty="0" smtClean="0"/>
              <a:t>与林可霉素合用，可显著</a:t>
            </a:r>
            <a:r>
              <a:rPr lang="zh-CN" altLang="en-US" sz="1600" dirty="0" smtClean="0">
                <a:solidFill>
                  <a:srgbClr val="0070C0"/>
                </a:solidFill>
              </a:rPr>
              <a:t>增加对支原体的抗菌活性并扩大</a:t>
            </a:r>
            <a:r>
              <a:rPr lang="zh-CN" altLang="en-US" sz="1600" dirty="0" smtClean="0"/>
              <a:t>抗菌谱。</a:t>
            </a:r>
          </a:p>
          <a:p>
            <a:pPr>
              <a:lnSpc>
                <a:spcPts val="18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）林可霉素</a:t>
            </a:r>
            <a:r>
              <a:rPr lang="zh-CN" altLang="en-US" sz="1600" dirty="0" smtClean="0">
                <a:solidFill>
                  <a:srgbClr val="0070C0"/>
                </a:solidFill>
              </a:rPr>
              <a:t>与抗胆碱酯酶药合用可降低后者</a:t>
            </a:r>
            <a:r>
              <a:rPr lang="zh-CN" altLang="en-US" sz="1600" dirty="0" smtClean="0"/>
              <a:t>的疗效。</a:t>
            </a:r>
          </a:p>
          <a:p>
            <a:pPr>
              <a:lnSpc>
                <a:spcPts val="18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3</a:t>
            </a:r>
            <a:r>
              <a:rPr lang="zh-CN" altLang="en-US" sz="1600" dirty="0" smtClean="0"/>
              <a:t>）与</a:t>
            </a:r>
            <a:r>
              <a:rPr lang="zh-CN" altLang="en-US" sz="1600" dirty="0" smtClean="0">
                <a:solidFill>
                  <a:srgbClr val="0070C0"/>
                </a:solidFill>
              </a:rPr>
              <a:t>红霉素合用有拮抗作用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18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）与阿片类镇痛药合用，可导致呼吸抑制延长或引起呼吸麻痹。</a:t>
            </a:r>
            <a:endParaRPr lang="zh-CN" altLang="en-US" sz="1600" dirty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807028" y="464461"/>
            <a:ext cx="759822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302655" y="1262734"/>
            <a:ext cx="10515600" cy="304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、氨基糖苷类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7228" y="1647358"/>
            <a:ext cx="9554030" cy="3664858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 smtClean="0"/>
              <a:t>硫酸安普霉素可溶性粉      </a:t>
            </a:r>
            <a:r>
              <a:rPr lang="en-US" b="1" dirty="0" smtClean="0"/>
              <a:t>2015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中国兽药典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一部</a:t>
            </a:r>
            <a:endParaRPr lang="zh-CN" altLang="en-US" dirty="0" smtClean="0"/>
          </a:p>
          <a:p>
            <a:pPr>
              <a:lnSpc>
                <a:spcPts val="26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药理作用</a:t>
            </a:r>
            <a:r>
              <a:rPr lang="en-US" altLang="zh-CN" sz="1800" b="1" dirty="0" smtClean="0"/>
              <a:t>】</a:t>
            </a:r>
            <a:r>
              <a:rPr lang="zh-CN" altLang="en-US" sz="1800" b="1" dirty="0" smtClean="0"/>
              <a:t>药效学</a:t>
            </a:r>
            <a:r>
              <a:rPr lang="en-US" sz="1800" dirty="0" smtClean="0"/>
              <a:t>  </a:t>
            </a:r>
            <a:r>
              <a:rPr lang="zh-CN" altLang="en-US" sz="1800" dirty="0" smtClean="0"/>
              <a:t>安普霉素属氨基糖苷类抗菌药，对多种革兰氏阴性菌（如大肠杆菌、假单胞菌、沙门氏菌、克雷伯氏菌、变形杆菌、巴氏杆菌、猪痢疾密螺旋体、支气管炎败血博代氏杆菌）及</a:t>
            </a:r>
            <a:r>
              <a:rPr lang="zh-CN" altLang="en-US" sz="1800" dirty="0" smtClean="0">
                <a:solidFill>
                  <a:srgbClr val="0070C0"/>
                </a:solidFill>
              </a:rPr>
              <a:t>葡萄球菌和支原体均具杀菌活性</a:t>
            </a:r>
            <a:r>
              <a:rPr lang="zh-CN" altLang="en-US" sz="1800" dirty="0" smtClean="0"/>
              <a:t>安普霉素独特的化学结构可抗由多种质粒编码钝化酶的灭活作用，因而革兰氏阴性菌对其较少耐药，许多分离自动物的</a:t>
            </a:r>
            <a:r>
              <a:rPr lang="zh-CN" altLang="en-US" sz="1800" dirty="0" smtClean="0">
                <a:solidFill>
                  <a:srgbClr val="0066FF"/>
                </a:solidFill>
              </a:rPr>
              <a:t>病原性大肠杆菌及沙门氏菌对其敏感</a:t>
            </a:r>
            <a:r>
              <a:rPr lang="zh-CN" altLang="en-US" sz="1800" dirty="0" smtClean="0"/>
              <a:t>。安普霉素与其他氨基糖苷类</a:t>
            </a:r>
            <a:r>
              <a:rPr lang="zh-CN" altLang="en-US" sz="1800" dirty="0" smtClean="0">
                <a:solidFill>
                  <a:srgbClr val="0066FF"/>
                </a:solidFill>
              </a:rPr>
              <a:t>不存在染色体突变引起的交叉耐药性</a:t>
            </a:r>
            <a:r>
              <a:rPr lang="zh-CN" altLang="en-US" sz="1800" dirty="0" smtClean="0"/>
              <a:t>。</a:t>
            </a:r>
          </a:p>
          <a:p>
            <a:pPr>
              <a:lnSpc>
                <a:spcPts val="2600"/>
              </a:lnSpc>
            </a:pPr>
            <a:r>
              <a:rPr lang="zh-CN" altLang="en-US" sz="1800" b="1" dirty="0" smtClean="0"/>
              <a:t>药动学</a:t>
            </a:r>
            <a:r>
              <a:rPr lang="en-US" sz="1800" b="1" dirty="0" smtClean="0"/>
              <a:t>  </a:t>
            </a:r>
            <a:r>
              <a:rPr lang="zh-CN" altLang="en-US" sz="1800" dirty="0" smtClean="0"/>
              <a:t>内服可部分吸收</a:t>
            </a:r>
            <a:r>
              <a:rPr lang="en-US" sz="1800" dirty="0" smtClean="0"/>
              <a:t>(</a:t>
            </a:r>
            <a:r>
              <a:rPr lang="zh-CN" altLang="en-US" sz="1800" dirty="0" smtClean="0"/>
              <a:t>尤其新生仔畜</a:t>
            </a:r>
            <a:r>
              <a:rPr lang="en-US" sz="1800" dirty="0" smtClean="0"/>
              <a:t>)</a:t>
            </a:r>
            <a:r>
              <a:rPr lang="zh-CN" altLang="en-US" sz="1800" dirty="0" smtClean="0"/>
              <a:t>，吸收量同剂量有关，并随动物年龄增长而减少。</a:t>
            </a:r>
          </a:p>
          <a:p>
            <a:pPr>
              <a:lnSpc>
                <a:spcPts val="2600"/>
              </a:lnSpc>
            </a:pPr>
            <a:r>
              <a:rPr lang="zh-CN" altLang="en-US" sz="1800" dirty="0" smtClean="0"/>
              <a:t>药物以原形通过肾脏排泄。犊半衰期为</a:t>
            </a:r>
            <a:r>
              <a:rPr lang="en-US" sz="1800" dirty="0" smtClean="0"/>
              <a:t>4.4</a:t>
            </a:r>
            <a:r>
              <a:rPr lang="zh-CN" altLang="en-US" sz="1800" dirty="0" smtClean="0"/>
              <a:t>小时，绵羊、兔</a:t>
            </a:r>
            <a:r>
              <a:rPr lang="zh-CN" altLang="en-US" sz="1800" dirty="0" smtClean="0">
                <a:solidFill>
                  <a:srgbClr val="0070C0"/>
                </a:solidFill>
              </a:rPr>
              <a:t>、鸡的半衰期为</a:t>
            </a:r>
            <a:r>
              <a:rPr lang="en-US" sz="1800" dirty="0" smtClean="0">
                <a:solidFill>
                  <a:srgbClr val="0070C0"/>
                </a:solidFill>
              </a:rPr>
              <a:t>0.8</a:t>
            </a:r>
            <a:r>
              <a:rPr lang="zh-CN" altLang="en-US" sz="1800" dirty="0" smtClean="0"/>
              <a:t> ～ </a:t>
            </a:r>
            <a:r>
              <a:rPr lang="en-US" sz="1800" dirty="0" smtClean="0">
                <a:solidFill>
                  <a:srgbClr val="0070C0"/>
                </a:solidFill>
              </a:rPr>
              <a:t>1.7</a:t>
            </a:r>
            <a:r>
              <a:rPr lang="zh-CN" altLang="en-US" sz="1800" dirty="0" smtClean="0">
                <a:solidFill>
                  <a:srgbClr val="0070C0"/>
                </a:solidFill>
              </a:rPr>
              <a:t>小时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719943" y="232232"/>
            <a:ext cx="762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302656" y="1103081"/>
            <a:ext cx="10515600" cy="304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、氨基糖苷类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7227" y="1313536"/>
            <a:ext cx="10410373" cy="515983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zh-CN" altLang="en-US" sz="2900" b="1" dirty="0" smtClean="0"/>
              <a:t>硫酸安普霉素可溶性粉      </a:t>
            </a:r>
            <a:r>
              <a:rPr lang="en-US" sz="2900" b="1" dirty="0" smtClean="0"/>
              <a:t>2015</a:t>
            </a:r>
            <a:r>
              <a:rPr lang="zh-CN" altLang="en-US" sz="2900" b="1" dirty="0" smtClean="0"/>
              <a:t>年</a:t>
            </a:r>
            <a:r>
              <a:rPr lang="en-US" altLang="zh-CN" sz="2900" b="1" dirty="0" smtClean="0"/>
              <a:t>《</a:t>
            </a:r>
            <a:r>
              <a:rPr lang="zh-CN" altLang="en-US" sz="2900" b="1" dirty="0" smtClean="0"/>
              <a:t>中国兽药典</a:t>
            </a:r>
            <a:r>
              <a:rPr lang="en-US" altLang="zh-CN" sz="2900" b="1" dirty="0" smtClean="0"/>
              <a:t>》</a:t>
            </a:r>
            <a:r>
              <a:rPr lang="zh-CN" altLang="en-US" sz="2900" b="1" dirty="0" smtClean="0"/>
              <a:t>一部</a:t>
            </a:r>
            <a:endParaRPr lang="zh-CN" altLang="en-US" sz="2900" dirty="0" smtClean="0"/>
          </a:p>
          <a:p>
            <a:pPr>
              <a:lnSpc>
                <a:spcPts val="2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用法与用量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 以安普霉素计。混饮：每</a:t>
            </a:r>
            <a:r>
              <a:rPr lang="en-US" sz="1800" dirty="0" smtClean="0"/>
              <a:t>1L</a:t>
            </a:r>
            <a:r>
              <a:rPr lang="zh-CN" altLang="en-US" sz="1800" dirty="0" smtClean="0"/>
              <a:t>水，</a:t>
            </a:r>
            <a:r>
              <a:rPr lang="zh-CN" altLang="en-US" sz="1800" dirty="0" smtClean="0">
                <a:solidFill>
                  <a:srgbClr val="0070C0"/>
                </a:solidFill>
              </a:rPr>
              <a:t>鸡</a:t>
            </a:r>
            <a:r>
              <a:rPr lang="en-US" sz="1800" dirty="0" smtClean="0">
                <a:solidFill>
                  <a:srgbClr val="0070C0"/>
                </a:solidFill>
              </a:rPr>
              <a:t>250-500mg</a:t>
            </a:r>
            <a:r>
              <a:rPr lang="zh-CN" altLang="en-US" sz="1800" dirty="0" smtClean="0">
                <a:solidFill>
                  <a:srgbClr val="0070C0"/>
                </a:solidFill>
              </a:rPr>
              <a:t>，连用</a:t>
            </a:r>
            <a:r>
              <a:rPr lang="en-US" sz="1800" dirty="0" smtClean="0">
                <a:solidFill>
                  <a:srgbClr val="0070C0"/>
                </a:solidFill>
              </a:rPr>
              <a:t>5</a:t>
            </a:r>
            <a:r>
              <a:rPr lang="zh-CN" altLang="en-US" sz="1800" dirty="0" smtClean="0">
                <a:solidFill>
                  <a:srgbClr val="0070C0"/>
                </a:solidFill>
              </a:rPr>
              <a:t>日；每</a:t>
            </a:r>
            <a:r>
              <a:rPr lang="en-US" sz="1800" dirty="0" smtClean="0">
                <a:solidFill>
                  <a:srgbClr val="0070C0"/>
                </a:solidFill>
              </a:rPr>
              <a:t>1kg</a:t>
            </a:r>
            <a:r>
              <a:rPr lang="zh-CN" altLang="en-US" sz="1800" dirty="0" smtClean="0">
                <a:solidFill>
                  <a:srgbClr val="0070C0"/>
                </a:solidFill>
              </a:rPr>
              <a:t>体重，猪</a:t>
            </a:r>
            <a:r>
              <a:rPr lang="en-US" sz="1800" dirty="0" smtClean="0">
                <a:solidFill>
                  <a:srgbClr val="0070C0"/>
                </a:solidFill>
              </a:rPr>
              <a:t>12.5mg</a:t>
            </a:r>
            <a:r>
              <a:rPr lang="zh-CN" altLang="en-US" sz="1800" dirty="0" smtClean="0"/>
              <a:t>，连用</a:t>
            </a:r>
            <a:r>
              <a:rPr lang="en-US" sz="1800" dirty="0" smtClean="0"/>
              <a:t>7</a:t>
            </a:r>
            <a:r>
              <a:rPr lang="zh-CN" altLang="en-US" sz="1800" dirty="0" smtClean="0"/>
              <a:t>日。</a:t>
            </a:r>
          </a:p>
          <a:p>
            <a:pPr>
              <a:lnSpc>
                <a:spcPts val="2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不良反应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内服可损害肠壁绒毛而</a:t>
            </a:r>
            <a:r>
              <a:rPr lang="zh-CN" altLang="en-US" sz="1800" dirty="0" smtClean="0">
                <a:solidFill>
                  <a:srgbClr val="0066FF"/>
                </a:solidFill>
              </a:rPr>
              <a:t>影响肠道对脂肪、蛋白质、糖、铁</a:t>
            </a:r>
            <a:r>
              <a:rPr lang="zh-CN" altLang="en-US" sz="1800" dirty="0" smtClean="0"/>
              <a:t>等的吸收。也可引起肠道菌群失调，发生厌氧菌或真菌等二重感染。</a:t>
            </a:r>
          </a:p>
          <a:p>
            <a:pPr>
              <a:lnSpc>
                <a:spcPts val="2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注意事项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）</a:t>
            </a:r>
            <a:r>
              <a:rPr lang="zh-CN" altLang="en-US" sz="1800" dirty="0" smtClean="0"/>
              <a:t>蛋鸡</a:t>
            </a:r>
            <a:r>
              <a:rPr lang="zh-CN" altLang="en-US" sz="1800" dirty="0" smtClean="0"/>
              <a:t>产蛋期禁用。</a:t>
            </a:r>
          </a:p>
          <a:p>
            <a:pPr lvl="0">
              <a:lnSpc>
                <a:spcPts val="2000"/>
              </a:lnSpc>
            </a:pPr>
            <a:r>
              <a:rPr lang="zh-CN" altLang="en-US" sz="1800" dirty="0" smtClean="0"/>
              <a:t>（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）本品</a:t>
            </a:r>
            <a:r>
              <a:rPr lang="zh-CN" altLang="en-US" sz="1800" dirty="0" smtClean="0">
                <a:solidFill>
                  <a:srgbClr val="0070C0"/>
                </a:solidFill>
              </a:rPr>
              <a:t>与铁锈易失效</a:t>
            </a:r>
            <a:r>
              <a:rPr lang="zh-CN" altLang="en-US" sz="1800" dirty="0" smtClean="0"/>
              <a:t>，混</a:t>
            </a:r>
            <a:r>
              <a:rPr lang="zh-CN" altLang="en-US" sz="1800" dirty="0" smtClean="0">
                <a:solidFill>
                  <a:srgbClr val="0070C0"/>
                </a:solidFill>
              </a:rPr>
              <a:t>饲器械要注意防锈，也不宜与微量元素制剂混合</a:t>
            </a:r>
            <a:r>
              <a:rPr lang="zh-CN" altLang="en-US" sz="1800" dirty="0" smtClean="0"/>
              <a:t>使用。</a:t>
            </a:r>
          </a:p>
          <a:p>
            <a:pPr lvl="0">
              <a:lnSpc>
                <a:spcPts val="2000"/>
              </a:lnSpc>
            </a:pPr>
            <a:r>
              <a:rPr lang="zh-CN" altLang="en-US" sz="1800" dirty="0" smtClean="0">
                <a:solidFill>
                  <a:srgbClr val="0070C0"/>
                </a:solidFill>
              </a:rPr>
              <a:t>（</a:t>
            </a:r>
            <a:r>
              <a:rPr lang="en-US" altLang="zh-CN" sz="1800" dirty="0" smtClean="0">
                <a:solidFill>
                  <a:srgbClr val="0070C0"/>
                </a:solidFill>
              </a:rPr>
              <a:t>3</a:t>
            </a:r>
            <a:r>
              <a:rPr lang="zh-CN" altLang="en-US" sz="1800" dirty="0" smtClean="0">
                <a:solidFill>
                  <a:srgbClr val="0070C0"/>
                </a:solidFill>
              </a:rPr>
              <a:t>）饮水给药必须当天配制</a:t>
            </a:r>
            <a:r>
              <a:rPr lang="zh-CN" altLang="en-US" sz="1800" dirty="0" smtClean="0"/>
              <a:t>。</a:t>
            </a:r>
          </a:p>
          <a:p>
            <a:pPr>
              <a:lnSpc>
                <a:spcPts val="2000"/>
              </a:lnSpc>
            </a:pPr>
            <a:r>
              <a:rPr lang="en-US" altLang="zh-CN" sz="1800" b="1" dirty="0" smtClean="0"/>
              <a:t>【</a:t>
            </a:r>
            <a:r>
              <a:rPr lang="zh-CN" altLang="en-US" sz="1800" b="1" dirty="0" smtClean="0"/>
              <a:t>药物相互作用</a:t>
            </a:r>
            <a:r>
              <a:rPr lang="en-US" altLang="zh-CN" sz="1800" b="1" dirty="0" smtClean="0"/>
              <a:t>】</a:t>
            </a:r>
            <a:r>
              <a:rPr lang="zh-CN" altLang="en-US" sz="1800" dirty="0" smtClean="0"/>
              <a:t>（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）</a:t>
            </a:r>
            <a:r>
              <a:rPr lang="zh-CN" altLang="en-US" sz="1800" dirty="0" smtClean="0"/>
              <a:t>与</a:t>
            </a:r>
            <a:r>
              <a:rPr lang="zh-CN" altLang="en-US" sz="1800" dirty="0" smtClean="0"/>
              <a:t>青霉素类或头孢菌素类合用有协同作用。</a:t>
            </a:r>
          </a:p>
          <a:p>
            <a:pPr>
              <a:lnSpc>
                <a:spcPts val="2000"/>
              </a:lnSpc>
            </a:pPr>
            <a:r>
              <a:rPr lang="zh-CN" altLang="en-US" sz="1800" dirty="0" smtClean="0"/>
              <a:t>（</a:t>
            </a:r>
            <a:r>
              <a:rPr lang="en-US" sz="1800" dirty="0" smtClean="0"/>
              <a:t>2</a:t>
            </a:r>
            <a:r>
              <a:rPr lang="zh-CN" altLang="en-US" sz="1800" dirty="0" smtClean="0"/>
              <a:t>）本品在</a:t>
            </a:r>
            <a:r>
              <a:rPr lang="zh-CN" altLang="en-US" sz="1800" dirty="0" smtClean="0">
                <a:solidFill>
                  <a:srgbClr val="0070C0"/>
                </a:solidFill>
              </a:rPr>
              <a:t>碱性环境中抗菌作用增强，与碱性药物</a:t>
            </a:r>
            <a:r>
              <a:rPr lang="en-US" sz="1800" dirty="0" smtClean="0">
                <a:solidFill>
                  <a:srgbClr val="0070C0"/>
                </a:solidFill>
              </a:rPr>
              <a:t>(</a:t>
            </a:r>
            <a:r>
              <a:rPr lang="zh-CN" altLang="en-US" sz="1800" dirty="0" smtClean="0">
                <a:solidFill>
                  <a:srgbClr val="0070C0"/>
                </a:solidFill>
              </a:rPr>
              <a:t>如碳酸氢钠、氨荼碱等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r>
              <a:rPr lang="zh-CN" altLang="en-US" sz="1800" dirty="0" smtClean="0">
                <a:solidFill>
                  <a:srgbClr val="0070C0"/>
                </a:solidFill>
              </a:rPr>
              <a:t>合用可増强抗菌</a:t>
            </a:r>
            <a:r>
              <a:rPr lang="zh-CN" altLang="en-US" sz="1800" dirty="0" smtClean="0"/>
              <a:t>效力，但毒性也相应增强。当</a:t>
            </a:r>
            <a:r>
              <a:rPr lang="en-US" sz="1800" dirty="0" smtClean="0"/>
              <a:t>pH</a:t>
            </a:r>
            <a:r>
              <a:rPr lang="zh-CN" altLang="en-US" sz="1800" dirty="0" smtClean="0"/>
              <a:t>值超过</a:t>
            </a:r>
            <a:r>
              <a:rPr lang="en-US" sz="1800" dirty="0" smtClean="0"/>
              <a:t>8.4</a:t>
            </a:r>
            <a:r>
              <a:rPr lang="zh-CN" altLang="en-US" sz="1800" dirty="0" smtClean="0"/>
              <a:t>时，抗菌</a:t>
            </a:r>
            <a:r>
              <a:rPr lang="zh-CN" altLang="en-US" sz="1800" dirty="0" smtClean="0">
                <a:solidFill>
                  <a:srgbClr val="0070C0"/>
                </a:solidFill>
              </a:rPr>
              <a:t>作用反而减弱。</a:t>
            </a:r>
          </a:p>
          <a:p>
            <a:pPr>
              <a:lnSpc>
                <a:spcPts val="2000"/>
              </a:lnSpc>
            </a:pPr>
            <a:r>
              <a:rPr lang="zh-CN" altLang="en-US" sz="1800" dirty="0" smtClean="0">
                <a:solidFill>
                  <a:srgbClr val="0070C0"/>
                </a:solidFill>
              </a:rPr>
              <a:t>（</a:t>
            </a:r>
            <a:r>
              <a:rPr lang="en-US" altLang="zh-CN" sz="1800" dirty="0" smtClean="0">
                <a:solidFill>
                  <a:srgbClr val="0070C0"/>
                </a:solidFill>
              </a:rPr>
              <a:t>3</a:t>
            </a:r>
            <a:r>
              <a:rPr lang="zh-CN" altLang="en-US" sz="1800" dirty="0" smtClean="0">
                <a:solidFill>
                  <a:srgbClr val="0070C0"/>
                </a:solidFill>
              </a:rPr>
              <a:t>）与</a:t>
            </a:r>
            <a:r>
              <a:rPr lang="zh-CN" altLang="en-US" sz="1800" dirty="0" smtClean="0">
                <a:solidFill>
                  <a:srgbClr val="0070C0"/>
                </a:solidFill>
              </a:rPr>
              <a:t>铁锈接触可使药物失活。</a:t>
            </a:r>
          </a:p>
          <a:p>
            <a:pPr>
              <a:lnSpc>
                <a:spcPts val="2000"/>
              </a:lnSpc>
            </a:pPr>
            <a:r>
              <a:rPr lang="zh-CN" altLang="en-US" sz="1800" dirty="0" smtClean="0"/>
              <a:t>（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）与</a:t>
            </a:r>
            <a:r>
              <a:rPr lang="zh-CN" altLang="en-US" sz="1800" dirty="0" smtClean="0">
                <a:solidFill>
                  <a:srgbClr val="0070C0"/>
                </a:solidFill>
              </a:rPr>
              <a:t>头孢菌素、右旋糖酐、强效利尿药</a:t>
            </a:r>
            <a:r>
              <a:rPr lang="en-US" sz="1800" dirty="0" smtClean="0">
                <a:solidFill>
                  <a:srgbClr val="0070C0"/>
                </a:solidFill>
              </a:rPr>
              <a:t>(</a:t>
            </a:r>
            <a:r>
              <a:rPr lang="zh-CN" altLang="en-US" sz="1800" dirty="0" smtClean="0">
                <a:solidFill>
                  <a:srgbClr val="0070C0"/>
                </a:solidFill>
              </a:rPr>
              <a:t>如呋塞米等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r>
              <a:rPr lang="zh-CN" altLang="en-US" sz="1800" dirty="0" smtClean="0">
                <a:solidFill>
                  <a:srgbClr val="0070C0"/>
                </a:solidFill>
              </a:rPr>
              <a:t>、红霉素等合用，可增强本品的耳毒性</a:t>
            </a:r>
            <a:r>
              <a:rPr lang="zh-CN" altLang="en-US" sz="1800" dirty="0" smtClean="0"/>
              <a:t>。</a:t>
            </a:r>
          </a:p>
          <a:p>
            <a:pPr>
              <a:lnSpc>
                <a:spcPts val="2000"/>
              </a:lnSpc>
            </a:pPr>
            <a:r>
              <a:rPr lang="zh-CN" altLang="en-US" sz="1800" dirty="0" smtClean="0"/>
              <a:t>（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）骨骼肌松弛药</a:t>
            </a:r>
            <a:r>
              <a:rPr lang="en-US" sz="1800" dirty="0" smtClean="0"/>
              <a:t>(</a:t>
            </a:r>
            <a:r>
              <a:rPr lang="zh-CN" altLang="en-US" sz="1800" dirty="0" smtClean="0"/>
              <a:t>如氯化琥珀胆碱等</a:t>
            </a:r>
            <a:r>
              <a:rPr lang="en-US" sz="1800" dirty="0" smtClean="0"/>
              <a:t>)</a:t>
            </a:r>
            <a:r>
              <a:rPr lang="zh-CN" altLang="en-US" sz="1800" dirty="0" smtClean="0"/>
              <a:t>或具有此种作用的药物可加强本品的神经肌肉阻滞作用。</a:t>
            </a:r>
            <a:endParaRPr lang="en-US" altLang="zh-CN" sz="1800" dirty="0" smtClean="0"/>
          </a:p>
          <a:p>
            <a:pPr>
              <a:lnSpc>
                <a:spcPts val="2000"/>
              </a:lnSpc>
            </a:pPr>
            <a:r>
              <a:rPr lang="en-US" altLang="zh-CN" sz="1800" dirty="0" smtClean="0"/>
              <a:t>【</a:t>
            </a:r>
            <a:r>
              <a:rPr lang="zh-CN" altLang="en-US" sz="1800" dirty="0" smtClean="0"/>
              <a:t>休药期</a:t>
            </a:r>
            <a:r>
              <a:rPr lang="en-US" altLang="zh-CN" sz="1800" dirty="0" smtClean="0">
                <a:solidFill>
                  <a:srgbClr val="0070C0"/>
                </a:solidFill>
              </a:rPr>
              <a:t>】</a:t>
            </a:r>
            <a:r>
              <a:rPr lang="zh-CN" altLang="en-US" sz="1800" dirty="0" smtClean="0">
                <a:solidFill>
                  <a:srgbClr val="0070C0"/>
                </a:solidFill>
              </a:rPr>
              <a:t>猪</a:t>
            </a:r>
            <a:r>
              <a:rPr lang="en-US" altLang="zh-CN" sz="1800" dirty="0" smtClean="0">
                <a:solidFill>
                  <a:srgbClr val="0070C0"/>
                </a:solidFill>
              </a:rPr>
              <a:t>21</a:t>
            </a:r>
            <a:r>
              <a:rPr lang="zh-CN" altLang="en-US" sz="1800" dirty="0" smtClean="0">
                <a:solidFill>
                  <a:srgbClr val="0070C0"/>
                </a:solidFill>
              </a:rPr>
              <a:t>日、鸡</a:t>
            </a:r>
            <a:r>
              <a:rPr lang="en-US" altLang="zh-CN" sz="1800" dirty="0" smtClean="0">
                <a:solidFill>
                  <a:srgbClr val="0070C0"/>
                </a:solidFill>
              </a:rPr>
              <a:t>7</a:t>
            </a:r>
            <a:r>
              <a:rPr lang="zh-CN" altLang="en-US" sz="1800" dirty="0" smtClean="0">
                <a:solidFill>
                  <a:srgbClr val="0070C0"/>
                </a:solidFill>
              </a:rPr>
              <a:t>日。</a:t>
            </a:r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676400" y="87089"/>
            <a:ext cx="762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288141" y="754741"/>
            <a:ext cx="10515600" cy="304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、氨基糖苷类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9704264-A8AE-4A8F-8192-ECAD35F0D680}" type="datetime1">
              <a:rPr lang="zh-CN" altLang="en-US" smtClean="0"/>
              <a:pPr>
                <a:defRPr/>
              </a:pPr>
              <a:t>2020/6/23</a:t>
            </a:fld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780143" y="2220686"/>
            <a:ext cx="9887857" cy="38607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3500"/>
              </a:lnSpc>
            </a:pPr>
            <a:r>
              <a:rPr lang="zh-CN" altLang="en-US" dirty="0" smtClean="0"/>
              <a:t>支原体分类：支原体拉丁文</a:t>
            </a:r>
            <a:r>
              <a:rPr lang="en-US" altLang="zh-CN" dirty="0" err="1" smtClean="0"/>
              <a:t>Mycoplasma</a:t>
            </a:r>
            <a:r>
              <a:rPr lang="zh-CN" altLang="en-US" dirty="0" smtClean="0"/>
              <a:t>，本意为霉形体，但因支原体名沿用已久，故名支原体，其种类比较多，具有致病性意义常见的有鸡毒支原体（</a:t>
            </a:r>
            <a:r>
              <a:rPr lang="en-US" altLang="zh-CN" dirty="0" err="1" smtClean="0"/>
              <a:t>M.gallisepticum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MG</a:t>
            </a:r>
            <a:r>
              <a:rPr lang="zh-CN" altLang="en-US" dirty="0" smtClean="0"/>
              <a:t>）、滑液支原体（</a:t>
            </a:r>
            <a:r>
              <a:rPr lang="en-US" altLang="zh-CN" dirty="0" err="1" smtClean="0"/>
              <a:t>M.synoviae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MS</a:t>
            </a:r>
            <a:r>
              <a:rPr lang="zh-CN" altLang="en-US" dirty="0" smtClean="0"/>
              <a:t>）和火鸡支原体（</a:t>
            </a:r>
            <a:r>
              <a:rPr lang="en-US" altLang="zh-CN" dirty="0" err="1" smtClean="0"/>
              <a:t>M.meleagridis,M.M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>
              <a:lnSpc>
                <a:spcPts val="3500"/>
              </a:lnSpc>
            </a:pPr>
            <a:endParaRPr lang="en-US" altLang="zh-CN" dirty="0" smtClean="0"/>
          </a:p>
          <a:p>
            <a:pPr>
              <a:lnSpc>
                <a:spcPts val="3500"/>
              </a:lnSpc>
            </a:pPr>
            <a:r>
              <a:rPr lang="zh-CN" altLang="en-US" dirty="0" smtClean="0"/>
              <a:t>鸡毒支原体又名禽败血支原体，是引起鸡和火鸡等多种禽类慢性呼吸道病（</a:t>
            </a:r>
            <a:r>
              <a:rPr lang="en-US" altLang="zh-CN" dirty="0" err="1" smtClean="0"/>
              <a:t>chronicrespiratory</a:t>
            </a:r>
            <a:r>
              <a:rPr lang="en-US" altLang="zh-CN" dirty="0" smtClean="0"/>
              <a:t>  disease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CRD</a:t>
            </a:r>
            <a:r>
              <a:rPr lang="zh-CN" altLang="en-US" dirty="0" smtClean="0"/>
              <a:t>）的病原。</a:t>
            </a:r>
            <a:endParaRPr lang="en-US" altLang="zh-CN" dirty="0" smtClean="0"/>
          </a:p>
          <a:p>
            <a:pPr>
              <a:lnSpc>
                <a:spcPts val="3500"/>
              </a:lnSpc>
            </a:pPr>
            <a:r>
              <a:rPr lang="zh-CN" altLang="en-US" dirty="0" smtClean="0"/>
              <a:t>滑液支原体（</a:t>
            </a:r>
            <a:r>
              <a:rPr lang="en-US" altLang="zh-CN" dirty="0" err="1" smtClean="0"/>
              <a:t>M.synoviae</a:t>
            </a:r>
            <a:r>
              <a:rPr lang="zh-CN" altLang="en-US" dirty="0" smtClean="0"/>
              <a:t>，</a:t>
            </a:r>
            <a:r>
              <a:rPr lang="en-US" altLang="zh-CN" dirty="0" smtClean="0"/>
              <a:t>MS</a:t>
            </a:r>
            <a:r>
              <a:rPr lang="zh-CN" altLang="en-US" dirty="0" smtClean="0"/>
              <a:t>），是引起鸡和火鸡的传染性滑液囊炎的病原。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67228" y="1366611"/>
            <a:ext cx="10515600" cy="839561"/>
          </a:xfrm>
        </p:spPr>
        <p:txBody>
          <a:bodyPr>
            <a:normAutofit/>
          </a:bodyPr>
          <a:lstStyle/>
          <a:p>
            <a:r>
              <a:rPr lang="en-US" altLang="zh-CN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1.</a:t>
            </a:r>
            <a:r>
              <a:rPr lang="zh-CN" altLang="en-US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鸡毒支原体（</a:t>
            </a:r>
            <a:r>
              <a:rPr lang="en-US" altLang="zh-CN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MG</a:t>
            </a:r>
            <a:r>
              <a:rPr lang="zh-CN" altLang="en-US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）与滑液支原体（</a:t>
            </a:r>
            <a:r>
              <a:rPr lang="en-US" altLang="zh-CN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MS</a:t>
            </a:r>
            <a:r>
              <a:rPr lang="zh-CN" altLang="en-US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）</a:t>
            </a:r>
            <a:r>
              <a:rPr lang="en-US" altLang="zh-CN" sz="36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 </a:t>
            </a:r>
            <a:endParaRPr lang="zh-CN" altLang="en-US" sz="3600" dirty="0"/>
          </a:p>
        </p:txBody>
      </p:sp>
      <p:sp>
        <p:nvSpPr>
          <p:cNvPr id="7" name="矩形 6"/>
          <p:cNvSpPr/>
          <p:nvPr/>
        </p:nvSpPr>
        <p:spPr>
          <a:xfrm>
            <a:off x="2361183" y="313777"/>
            <a:ext cx="4596130" cy="761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一、鸡支原体概述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6400" y="205469"/>
            <a:ext cx="6582229" cy="520246"/>
          </a:xfrm>
        </p:spPr>
        <p:txBody>
          <a:bodyPr>
            <a:normAutofit fontScale="90000"/>
          </a:bodyPr>
          <a:lstStyle/>
          <a:p>
            <a:r>
              <a:rPr lang="zh-CN" altLang="en-US" sz="3600" dirty="0" smtClean="0"/>
              <a:t>三、常用药及其临床合理应用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543" y="1143454"/>
            <a:ext cx="11132457" cy="5475060"/>
          </a:xfrm>
        </p:spPr>
        <p:txBody>
          <a:bodyPr>
            <a:noAutofit/>
          </a:bodyPr>
          <a:lstStyle/>
          <a:p>
            <a:r>
              <a:rPr lang="zh-CN" altLang="en-US" sz="1600" dirty="0" smtClean="0"/>
              <a:t>氟苯尼考可溶性粉</a:t>
            </a:r>
            <a:r>
              <a:rPr lang="en-US" sz="1600" b="1" dirty="0" smtClean="0"/>
              <a:t>2015</a:t>
            </a:r>
            <a:r>
              <a:rPr lang="zh-CN" altLang="en-US" sz="1600" b="1" dirty="0" smtClean="0"/>
              <a:t>年</a:t>
            </a:r>
            <a:r>
              <a:rPr lang="en-US" altLang="zh-CN" sz="1600" b="1" dirty="0" smtClean="0"/>
              <a:t>《</a:t>
            </a:r>
            <a:r>
              <a:rPr lang="zh-CN" altLang="en-US" sz="1600" b="1" dirty="0" smtClean="0"/>
              <a:t>中国兽药典</a:t>
            </a:r>
            <a:r>
              <a:rPr lang="en-US" altLang="zh-CN" sz="1600" b="1" dirty="0" smtClean="0"/>
              <a:t>》</a:t>
            </a:r>
            <a:r>
              <a:rPr lang="zh-CN" altLang="en-US" sz="1600" b="1" dirty="0" smtClean="0"/>
              <a:t>一部      </a:t>
            </a:r>
            <a:r>
              <a:rPr lang="zh-CN" altLang="en-US" sz="1600" dirty="0" smtClean="0"/>
              <a:t>氟苯尼考溶液</a:t>
            </a:r>
            <a:r>
              <a:rPr lang="en-US" sz="1600" b="1" dirty="0" smtClean="0"/>
              <a:t>2015</a:t>
            </a:r>
            <a:r>
              <a:rPr lang="zh-CN" altLang="en-US" sz="1600" b="1" dirty="0" smtClean="0"/>
              <a:t>年</a:t>
            </a:r>
            <a:r>
              <a:rPr lang="en-US" altLang="zh-CN" sz="1600" b="1" dirty="0" smtClean="0"/>
              <a:t>《</a:t>
            </a:r>
            <a:r>
              <a:rPr lang="zh-CN" altLang="en-US" sz="1600" b="1" dirty="0" smtClean="0"/>
              <a:t>中国兽药典</a:t>
            </a:r>
            <a:r>
              <a:rPr lang="en-US" altLang="zh-CN" sz="1600" b="1" dirty="0" smtClean="0"/>
              <a:t>》</a:t>
            </a:r>
            <a:r>
              <a:rPr lang="zh-CN" altLang="en-US" sz="1600" b="1" dirty="0" smtClean="0"/>
              <a:t>一部 </a:t>
            </a:r>
            <a:endParaRPr lang="zh-CN" altLang="en-US" sz="1600" dirty="0" smtClean="0"/>
          </a:p>
          <a:p>
            <a:pPr>
              <a:lnSpc>
                <a:spcPct val="10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药理作用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药效学</a:t>
            </a:r>
            <a:r>
              <a:rPr lang="en-US" sz="1600" b="1" dirty="0" smtClean="0"/>
              <a:t>  </a:t>
            </a:r>
            <a:r>
              <a:rPr lang="zh-CN" altLang="en-US" sz="1600" dirty="0" smtClean="0"/>
              <a:t>氟苯尼考属于酰胺醇类广谱抗菌药，对多种革兰氏阳性菌、革兰氏阴性菌及</a:t>
            </a:r>
            <a:r>
              <a:rPr lang="zh-CN" altLang="en-US" sz="1600" dirty="0" smtClean="0">
                <a:solidFill>
                  <a:srgbClr val="0066FF"/>
                </a:solidFill>
              </a:rPr>
              <a:t>支原体等有较强的抗菌活性</a:t>
            </a:r>
            <a:r>
              <a:rPr lang="zh-CN" altLang="en-US" sz="1600" dirty="0" smtClean="0"/>
              <a:t>。氟苯尼考主要是一种抑菌剂，通过与</a:t>
            </a:r>
            <a:r>
              <a:rPr lang="zh-CN" altLang="en-US" sz="1600" dirty="0" smtClean="0">
                <a:solidFill>
                  <a:srgbClr val="0066FF"/>
                </a:solidFill>
              </a:rPr>
              <a:t>核糖体</a:t>
            </a:r>
            <a:r>
              <a:rPr lang="en-US" sz="1600" dirty="0" smtClean="0">
                <a:solidFill>
                  <a:srgbClr val="0066FF"/>
                </a:solidFill>
              </a:rPr>
              <a:t>50S</a:t>
            </a:r>
            <a:r>
              <a:rPr lang="zh-CN" altLang="en-US" sz="1600" dirty="0" smtClean="0">
                <a:solidFill>
                  <a:srgbClr val="0066FF"/>
                </a:solidFill>
              </a:rPr>
              <a:t>亚基结合，抑制细菌蛋白质的合成</a:t>
            </a:r>
            <a:r>
              <a:rPr lang="zh-CN" altLang="en-US" sz="1600" dirty="0" smtClean="0"/>
              <a:t>。体外氟苯尼考对许多微生物的抗菌活性与氯霉素、甲砜霉素相似或更强，一些因乙酰化作用对氯霉素耐药的细菌</a:t>
            </a:r>
            <a:r>
              <a:rPr lang="en-US" sz="1600" dirty="0" smtClean="0"/>
              <a:t>,</a:t>
            </a:r>
            <a:r>
              <a:rPr lang="zh-CN" altLang="en-US" sz="1600" dirty="0" smtClean="0"/>
              <a:t>如大肠杆菌、克雷伯氏肺炎杄菌等仍可能对氟苯尼考敏感。溶血性巴氏杆菌、多杀性巴氏杆菌和猪胸膜肺炎放线杆菌对氟苯尼考高度敏感。</a:t>
            </a:r>
          </a:p>
          <a:p>
            <a:pPr>
              <a:lnSpc>
                <a:spcPct val="100000"/>
              </a:lnSpc>
            </a:pPr>
            <a:r>
              <a:rPr lang="zh-CN" altLang="en-US" sz="1600" b="1" dirty="0" smtClean="0"/>
              <a:t>药动学</a:t>
            </a:r>
            <a:r>
              <a:rPr lang="en-US" sz="1600" b="1" dirty="0" smtClean="0"/>
              <a:t>  </a:t>
            </a:r>
            <a:r>
              <a:rPr lang="zh-CN" altLang="en-US" sz="1600" dirty="0" smtClean="0"/>
              <a:t>氟苯尼考肌内注射吸收迅速，约</a:t>
            </a:r>
            <a:r>
              <a:rPr lang="en-US" sz="1600" dirty="0" smtClean="0"/>
              <a:t>1</a:t>
            </a:r>
            <a:r>
              <a:rPr lang="zh-CN" altLang="en-US" sz="1600" dirty="0" smtClean="0"/>
              <a:t>小时后血液中可达到治疗浓度，</a:t>
            </a:r>
            <a:r>
              <a:rPr lang="en-US" sz="1600" dirty="0" smtClean="0"/>
              <a:t>1</a:t>
            </a:r>
            <a:r>
              <a:rPr lang="zh-CN" altLang="en-US" sz="1600" dirty="0" smtClean="0"/>
              <a:t> ～ </a:t>
            </a:r>
            <a:r>
              <a:rPr lang="en-US" sz="1600" dirty="0" smtClean="0"/>
              <a:t>3</a:t>
            </a:r>
            <a:r>
              <a:rPr lang="zh-CN" altLang="en-US" sz="1600" dirty="0" smtClean="0"/>
              <a:t>小时即可达峰值血药浓度。生物利用度达</a:t>
            </a:r>
            <a:r>
              <a:rPr lang="en-US" sz="1600" dirty="0" smtClean="0"/>
              <a:t>80%</a:t>
            </a:r>
            <a:r>
              <a:rPr lang="zh-CN" altLang="en-US" sz="1600" dirty="0" smtClean="0"/>
              <a:t>以上。氟苯尼考在动物体内广泛分布，能透过血脑屏障。主要原药从尿排出</a:t>
            </a:r>
            <a:r>
              <a:rPr lang="en-US" sz="1600" dirty="0" smtClean="0"/>
              <a:t>,</a:t>
            </a:r>
            <a:r>
              <a:rPr lang="zh-CN" altLang="en-US" sz="1600" dirty="0" smtClean="0"/>
              <a:t>少量随粪便排出。</a:t>
            </a:r>
          </a:p>
          <a:p>
            <a:pPr>
              <a:lnSpc>
                <a:spcPct val="10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作用与用途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酰胺醇类抗生素。用于</a:t>
            </a:r>
            <a:r>
              <a:rPr lang="zh-CN" altLang="en-US" sz="1600" dirty="0" smtClean="0">
                <a:solidFill>
                  <a:srgbClr val="0066FF"/>
                </a:solidFill>
              </a:rPr>
              <a:t>治疗鸡敏感细菌所致的细菌性疾病。</a:t>
            </a:r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用法与用量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氟苯尼考可溶性粉，以氟苯尼考计。混饮：每</a:t>
            </a:r>
            <a:r>
              <a:rPr lang="en-US" sz="1600" dirty="0" smtClean="0"/>
              <a:t>1L</a:t>
            </a:r>
            <a:r>
              <a:rPr lang="zh-CN" altLang="en-US" sz="1600" dirty="0" smtClean="0"/>
              <a:t>水，鸡</a:t>
            </a:r>
            <a:r>
              <a:rPr lang="en-US" sz="1600" dirty="0" smtClean="0"/>
              <a:t>100</a:t>
            </a:r>
            <a:r>
              <a:rPr lang="zh-CN" altLang="en-US" sz="1600" dirty="0" smtClean="0"/>
              <a:t> ～ </a:t>
            </a:r>
            <a:r>
              <a:rPr lang="en-US" sz="1600" dirty="0" smtClean="0"/>
              <a:t>200mg</a:t>
            </a:r>
            <a:r>
              <a:rPr lang="zh-CN" altLang="en-US" sz="1600" dirty="0" smtClean="0"/>
              <a:t>，连用</a:t>
            </a:r>
            <a:r>
              <a:rPr lang="en-US" sz="1600" dirty="0" smtClean="0"/>
              <a:t>3~5</a:t>
            </a:r>
            <a:r>
              <a:rPr lang="zh-CN" altLang="en-US" sz="1600" dirty="0" smtClean="0"/>
              <a:t>日。</a:t>
            </a:r>
            <a:endParaRPr lang="en-US" altLang="zh-CN" sz="1600" dirty="0" smtClean="0"/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                              </a:t>
            </a:r>
            <a:r>
              <a:rPr lang="zh-CN" altLang="en-US" sz="1600" dirty="0" smtClean="0"/>
              <a:t>氟苯尼考溶液，以氟苯尼考计。混饮：每</a:t>
            </a:r>
            <a:r>
              <a:rPr lang="en-US" sz="1600" dirty="0" smtClean="0"/>
              <a:t>1L</a:t>
            </a:r>
            <a:r>
              <a:rPr lang="zh-CN" altLang="en-US" sz="1600" dirty="0" smtClean="0"/>
              <a:t>水，鸡</a:t>
            </a:r>
            <a:r>
              <a:rPr lang="en-US" sz="1600" dirty="0" smtClean="0"/>
              <a:t>100-150mg</a:t>
            </a:r>
            <a:r>
              <a:rPr lang="zh-CN" altLang="en-US" sz="1600" dirty="0" smtClean="0"/>
              <a:t>，连用</a:t>
            </a:r>
            <a:r>
              <a:rPr lang="en-US" sz="1600" dirty="0" smtClean="0"/>
              <a:t>7</a:t>
            </a:r>
            <a:r>
              <a:rPr lang="zh-CN" altLang="en-US" sz="1600" dirty="0" smtClean="0"/>
              <a:t>日。</a:t>
            </a:r>
          </a:p>
          <a:p>
            <a:pPr>
              <a:lnSpc>
                <a:spcPct val="10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不良反应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）高剂量使用有较强的免度抑制作用。（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）有胚胎毒性，妊娠期及哺乳期家畜禁用。</a:t>
            </a:r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b="1" dirty="0" smtClean="0"/>
              <a:t>注意事项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）蛋鸡产蛋期禁用。（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）疫苗接种期间或免疫功能严重缺损的动物禁用。（</a:t>
            </a:r>
            <a:r>
              <a:rPr lang="en-US" altLang="zh-CN" sz="1600" dirty="0" smtClean="0"/>
              <a:t>3</a:t>
            </a:r>
            <a:r>
              <a:rPr lang="zh-CN" altLang="en-US" sz="1600" dirty="0" smtClean="0"/>
              <a:t>）</a:t>
            </a:r>
            <a:r>
              <a:rPr lang="en-US" sz="1600" dirty="0" smtClean="0"/>
              <a:t> </a:t>
            </a:r>
            <a:r>
              <a:rPr lang="zh-CN" altLang="en-US" sz="1600" dirty="0" smtClean="0"/>
              <a:t>肾功能不全适当减量或延长给药间隔。</a:t>
            </a:r>
          </a:p>
          <a:p>
            <a:pPr>
              <a:lnSpc>
                <a:spcPct val="1000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药物相互作用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）</a:t>
            </a:r>
            <a:r>
              <a:rPr lang="zh-CN" altLang="en-US" sz="1600" dirty="0" smtClean="0">
                <a:solidFill>
                  <a:srgbClr val="0066FF"/>
                </a:solidFill>
              </a:rPr>
              <a:t>大环内酯类和林可胺类与本品的作用靶点相同</a:t>
            </a:r>
            <a:r>
              <a:rPr lang="zh-CN" altLang="en-US" sz="1600" dirty="0" smtClean="0"/>
              <a:t>，均是与细菌</a:t>
            </a:r>
            <a:r>
              <a:rPr lang="zh-CN" altLang="en-US" sz="1600" dirty="0" smtClean="0">
                <a:solidFill>
                  <a:srgbClr val="0066FF"/>
                </a:solidFill>
              </a:rPr>
              <a:t>核糖体</a:t>
            </a:r>
            <a:r>
              <a:rPr lang="en-US" sz="1600" dirty="0" smtClean="0">
                <a:solidFill>
                  <a:srgbClr val="0066FF"/>
                </a:solidFill>
              </a:rPr>
              <a:t>50S</a:t>
            </a:r>
            <a:r>
              <a:rPr lang="zh-CN" altLang="en-US" sz="1600" dirty="0" smtClean="0">
                <a:solidFill>
                  <a:srgbClr val="0066FF"/>
                </a:solidFill>
              </a:rPr>
              <a:t>亚基</a:t>
            </a:r>
            <a:r>
              <a:rPr lang="zh-CN" altLang="en-US" sz="1600" dirty="0" smtClean="0"/>
              <a:t>结合，合用时可产生相互拮抗作用。</a:t>
            </a:r>
          </a:p>
          <a:p>
            <a:pPr>
              <a:lnSpc>
                <a:spcPct val="1000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）可能会拮抗</a:t>
            </a:r>
            <a:r>
              <a:rPr lang="zh-CN" altLang="en-US" sz="1600" dirty="0" smtClean="0">
                <a:solidFill>
                  <a:srgbClr val="0066FF"/>
                </a:solidFill>
              </a:rPr>
              <a:t>青霉素类或氨基糖苷类药物的杀菌活性，</a:t>
            </a:r>
            <a:r>
              <a:rPr lang="zh-CN" altLang="en-US" sz="1600" dirty="0" smtClean="0"/>
              <a:t>但尚未在动物体内得到证明。</a:t>
            </a:r>
            <a:endParaRPr lang="en-US" altLang="zh-CN" sz="1600" dirty="0" smtClean="0"/>
          </a:p>
          <a:p>
            <a:pPr>
              <a:lnSpc>
                <a:spcPct val="1000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休药期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鸡</a:t>
            </a:r>
            <a:r>
              <a:rPr lang="en-US" altLang="zh-CN" sz="1600" dirty="0" smtClean="0"/>
              <a:t>5</a:t>
            </a:r>
            <a:r>
              <a:rPr lang="zh-CN" altLang="en-US" sz="1600" dirty="0" smtClean="0"/>
              <a:t>日。</a:t>
            </a:r>
            <a:endParaRPr lang="zh-CN" altLang="en-US" sz="1600" dirty="0"/>
          </a:p>
        </p:txBody>
      </p:sp>
      <p:sp>
        <p:nvSpPr>
          <p:cNvPr id="4" name="矩形 3"/>
          <p:cNvSpPr/>
          <p:nvPr/>
        </p:nvSpPr>
        <p:spPr>
          <a:xfrm>
            <a:off x="1203174" y="645612"/>
            <a:ext cx="1596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CN" sz="2000" dirty="0" smtClean="0"/>
              <a:t>6</a:t>
            </a:r>
            <a:r>
              <a:rPr lang="zh-CN" altLang="en-US" sz="2000" dirty="0" smtClean="0"/>
              <a:t>、酰胺醇类</a:t>
            </a:r>
            <a:endParaRPr lang="zh-CN" alt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218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三、常用药及其临床合理应用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2713" y="1361168"/>
            <a:ext cx="10671630" cy="5213803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ts val="2000"/>
              </a:lnSpc>
            </a:pPr>
            <a:r>
              <a:rPr lang="zh-CN" altLang="en-US" sz="3200" dirty="0" smtClean="0"/>
              <a:t>盐酸恩诺沙星可溶性粉 </a:t>
            </a:r>
            <a:r>
              <a:rPr lang="en-US" sz="3200" b="1" dirty="0" smtClean="0"/>
              <a:t>2017</a:t>
            </a:r>
            <a:r>
              <a:rPr lang="zh-CN" altLang="en-US" sz="3200" b="1" dirty="0" smtClean="0"/>
              <a:t>年版</a:t>
            </a: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兽药质量标准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化学药品卷</a:t>
            </a:r>
            <a:endParaRPr lang="zh-CN" altLang="en-US" sz="3200" dirty="0" smtClean="0"/>
          </a:p>
          <a:p>
            <a:pPr>
              <a:lnSpc>
                <a:spcPts val="2200"/>
              </a:lnSpc>
            </a:pPr>
            <a:r>
              <a:rPr lang="en-US" altLang="zh-CN" dirty="0" smtClean="0"/>
              <a:t>【</a:t>
            </a:r>
            <a:r>
              <a:rPr lang="zh-CN" altLang="en-US" b="1" dirty="0" smtClean="0"/>
              <a:t>药理作用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喹诺酮类抗菌药。恩诺沙星是动物专用的杀菌性广谱抗菌药物。其抗菌机制</a:t>
            </a:r>
            <a:r>
              <a:rPr lang="zh-CN" altLang="en-US" dirty="0" smtClean="0"/>
              <a:t>是作用</a:t>
            </a:r>
            <a:r>
              <a:rPr lang="zh-CN" altLang="en-US" dirty="0" smtClean="0"/>
              <a:t>于细菌的</a:t>
            </a:r>
            <a:r>
              <a:rPr lang="en-US" dirty="0" smtClean="0"/>
              <a:t>DNA</a:t>
            </a:r>
            <a:r>
              <a:rPr lang="zh-CN" altLang="en-US" dirty="0" smtClean="0"/>
              <a:t>旋转酶</a:t>
            </a:r>
            <a:r>
              <a:rPr lang="en-US" dirty="0" smtClean="0"/>
              <a:t>,</a:t>
            </a:r>
            <a:r>
              <a:rPr lang="zh-CN" altLang="en-US" dirty="0" smtClean="0"/>
              <a:t>干扰细菌</a:t>
            </a:r>
            <a:r>
              <a:rPr lang="en-US" dirty="0" smtClean="0"/>
              <a:t>DNA</a:t>
            </a:r>
            <a:r>
              <a:rPr lang="zh-CN" altLang="en-US" dirty="0" smtClean="0"/>
              <a:t>的复制、转录和修复重组</a:t>
            </a:r>
            <a:r>
              <a:rPr lang="en-US" dirty="0" smtClean="0"/>
              <a:t>,</a:t>
            </a:r>
            <a:r>
              <a:rPr lang="zh-CN" altLang="en-US" dirty="0" smtClean="0"/>
              <a:t>细菌不能正常生长</a:t>
            </a:r>
            <a:r>
              <a:rPr lang="zh-CN" altLang="en-US" dirty="0" smtClean="0"/>
              <a:t>繁殖而</a:t>
            </a:r>
            <a:r>
              <a:rPr lang="zh-CN" altLang="en-US" dirty="0" smtClean="0"/>
              <a:t>死亡。其作用</a:t>
            </a:r>
            <a:r>
              <a:rPr lang="zh-CN" altLang="en-US" dirty="0" smtClean="0">
                <a:solidFill>
                  <a:srgbClr val="0070C0"/>
                </a:solidFill>
              </a:rPr>
              <a:t>有明显的浓度依赖性，血药浓度大于</a:t>
            </a:r>
            <a:r>
              <a:rPr lang="en-US" dirty="0" smtClean="0">
                <a:solidFill>
                  <a:srgbClr val="0070C0"/>
                </a:solidFill>
              </a:rPr>
              <a:t>8</a:t>
            </a:r>
            <a:r>
              <a:rPr lang="zh-CN" altLang="en-US" dirty="0" smtClean="0">
                <a:solidFill>
                  <a:srgbClr val="0070C0"/>
                </a:solidFill>
              </a:rPr>
              <a:t>倍</a:t>
            </a:r>
            <a:r>
              <a:rPr lang="en-US" dirty="0" smtClean="0">
                <a:solidFill>
                  <a:srgbClr val="0070C0"/>
                </a:solidFill>
              </a:rPr>
              <a:t>MIC</a:t>
            </a:r>
            <a:r>
              <a:rPr lang="zh-CN" altLang="en-US" dirty="0" smtClean="0">
                <a:solidFill>
                  <a:srgbClr val="0070C0"/>
                </a:solidFill>
              </a:rPr>
              <a:t>时可发挥最佳治疗效果</a:t>
            </a:r>
            <a:r>
              <a:rPr lang="zh-CN" altLang="en-US" dirty="0" smtClean="0"/>
              <a:t>。对大肠埃希菌、沙门氏菌、克雷伯氏杆菌、布鲁氏菌、巴氏杆菌、胸膜肺炎放线杆菌、丹毒杆菌、变形杄菌、黏质沙雷氏菌、化脓性棒状杄菌、败血波特氏菌、金黄色</a:t>
            </a:r>
            <a:r>
              <a:rPr lang="zh-CN" altLang="en-US" dirty="0" smtClean="0">
                <a:solidFill>
                  <a:srgbClr val="0070C0"/>
                </a:solidFill>
              </a:rPr>
              <a:t>葡萄球菌、支原体、衣原体</a:t>
            </a:r>
            <a:r>
              <a:rPr lang="zh-CN" altLang="en-US" dirty="0" smtClean="0"/>
              <a:t>等均有良好作用，对绿脓杆菌、链球菌作用较弱，对厌氧菌作用微弱。对敏感菌有明显的抗菌后效应。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作用与用途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喹诺酮类抗菌药。用于鸡细菌性疾病和支原体感染，如鸡大肠埃希菌病、鸡沙门氏菌病、鸡白痢、鸡巴氏杆菌病和鸡败血性支原体病等。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用法与用量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以盐酸恩诺沙星计。混</a:t>
            </a:r>
            <a:r>
              <a:rPr lang="zh-CN" altLang="en-US" dirty="0" smtClean="0">
                <a:solidFill>
                  <a:srgbClr val="0070C0"/>
                </a:solidFill>
              </a:rPr>
              <a:t>饮：每</a:t>
            </a:r>
            <a:r>
              <a:rPr lang="en-US" dirty="0" smtClean="0">
                <a:solidFill>
                  <a:srgbClr val="0070C0"/>
                </a:solidFill>
              </a:rPr>
              <a:t>1L</a:t>
            </a:r>
            <a:r>
              <a:rPr lang="zh-CN" altLang="en-US" dirty="0" smtClean="0">
                <a:solidFill>
                  <a:srgbClr val="0070C0"/>
                </a:solidFill>
              </a:rPr>
              <a:t>水，鸡</a:t>
            </a:r>
            <a:r>
              <a:rPr lang="en-US" dirty="0" smtClean="0">
                <a:solidFill>
                  <a:srgbClr val="0070C0"/>
                </a:solidFill>
              </a:rPr>
              <a:t>0.11g</a:t>
            </a:r>
            <a:r>
              <a:rPr lang="zh-CN" altLang="en-US" dirty="0" smtClean="0">
                <a:solidFill>
                  <a:srgbClr val="0070C0"/>
                </a:solidFill>
              </a:rPr>
              <a:t>。连用</a:t>
            </a:r>
            <a:r>
              <a:rPr lang="en-US" dirty="0" smtClean="0">
                <a:solidFill>
                  <a:srgbClr val="0070C0"/>
                </a:solidFill>
              </a:rPr>
              <a:t>5</a:t>
            </a:r>
            <a:r>
              <a:rPr lang="zh-CN" altLang="en-US" dirty="0" smtClean="0">
                <a:solidFill>
                  <a:srgbClr val="0070C0"/>
                </a:solidFill>
              </a:rPr>
              <a:t>日</a:t>
            </a:r>
            <a:r>
              <a:rPr lang="zh-CN" altLang="en-US" dirty="0" smtClean="0"/>
              <a:t>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不良反应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可使幼龄动物软骨发生变性，引起跛行及疼痛。</a:t>
            </a:r>
          </a:p>
          <a:p>
            <a:pPr>
              <a:lnSpc>
                <a:spcPts val="2200"/>
              </a:lnSpc>
            </a:pPr>
            <a:r>
              <a:rPr lang="en-US" altLang="zh-CN" b="1" dirty="0" smtClean="0"/>
              <a:t>【</a:t>
            </a:r>
            <a:r>
              <a:rPr lang="zh-CN" altLang="en-US" b="1" dirty="0" smtClean="0"/>
              <a:t>注意事项</a:t>
            </a:r>
            <a:r>
              <a:rPr lang="en-US" altLang="zh-CN" b="1" dirty="0" smtClean="0"/>
              <a:t>】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）蛋鸡产蛋期禁用。</a:t>
            </a:r>
          </a:p>
          <a:p>
            <a:pPr>
              <a:lnSpc>
                <a:spcPts val="2200"/>
              </a:lnSpc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）儿童不宜触及本品。</a:t>
            </a:r>
          </a:p>
          <a:p>
            <a:pPr>
              <a:lnSpc>
                <a:spcPts val="2200"/>
              </a:lnSpc>
            </a:pPr>
            <a:r>
              <a:rPr lang="en-US" altLang="zh-CN" dirty="0" smtClean="0"/>
              <a:t>【</a:t>
            </a:r>
            <a:r>
              <a:rPr lang="zh-CN" altLang="en-US" dirty="0" smtClean="0"/>
              <a:t>休药期</a:t>
            </a:r>
            <a:r>
              <a:rPr lang="en-US" altLang="zh-CN" dirty="0" smtClean="0"/>
              <a:t>】</a:t>
            </a:r>
            <a:r>
              <a:rPr lang="zh-CN" altLang="en-US" dirty="0" smtClean="0"/>
              <a:t>鸡</a:t>
            </a:r>
            <a:r>
              <a:rPr lang="en-US" dirty="0" smtClean="0"/>
              <a:t>11</a:t>
            </a:r>
            <a:r>
              <a:rPr lang="zh-CN" altLang="en-US" dirty="0" smtClean="0"/>
              <a:t>日。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474686" y="870857"/>
            <a:ext cx="6408057" cy="3918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、氟喹诺酮类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3" y="1603814"/>
            <a:ext cx="9307275" cy="3955145"/>
          </a:xfrm>
        </p:spPr>
        <p:txBody>
          <a:bodyPr>
            <a:noAutofit/>
          </a:bodyPr>
          <a:lstStyle/>
          <a:p>
            <a:pPr lvl="0">
              <a:lnSpc>
                <a:spcPts val="1700"/>
              </a:lnSpc>
            </a:pPr>
            <a:r>
              <a:rPr lang="zh-CN" altLang="en-US" sz="2000" b="1" dirty="0" smtClean="0"/>
              <a:t>恩诺沙星溶液</a:t>
            </a:r>
            <a:r>
              <a:rPr lang="en-US" sz="2000" b="1" dirty="0" smtClean="0"/>
              <a:t>2015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《</a:t>
            </a:r>
            <a:r>
              <a:rPr lang="zh-CN" altLang="en-US" sz="2000" b="1" dirty="0" smtClean="0"/>
              <a:t>中国兽药典</a:t>
            </a:r>
            <a:r>
              <a:rPr lang="en-US" altLang="zh-CN" sz="2000" b="1" dirty="0" smtClean="0"/>
              <a:t>》</a:t>
            </a:r>
            <a:r>
              <a:rPr lang="zh-CN" altLang="en-US" sz="2000" b="1" dirty="0" smtClean="0"/>
              <a:t>一部</a:t>
            </a:r>
            <a:endParaRPr lang="en-US" altLang="zh-CN" sz="2000" b="1" dirty="0" smtClean="0"/>
          </a:p>
          <a:p>
            <a:pPr lvl="0">
              <a:lnSpc>
                <a:spcPts val="25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药理作用</a:t>
            </a:r>
            <a:r>
              <a:rPr lang="en-US" altLang="zh-CN" sz="1600" b="1" dirty="0" smtClean="0"/>
              <a:t>】</a:t>
            </a:r>
            <a:r>
              <a:rPr lang="zh-CN" altLang="en-US" sz="1600" b="1" dirty="0" smtClean="0"/>
              <a:t>药效学 </a:t>
            </a:r>
            <a:r>
              <a:rPr lang="zh-CN" altLang="en-US" sz="1600" b="1" dirty="0" smtClean="0"/>
              <a:t>  </a:t>
            </a:r>
            <a:r>
              <a:rPr lang="zh-CN" altLang="en-US" sz="1600" dirty="0" smtClean="0"/>
              <a:t>恩</a:t>
            </a:r>
            <a:r>
              <a:rPr lang="zh-CN" altLang="en-US" sz="1600" dirty="0" smtClean="0"/>
              <a:t>诺沙星属氟喹诺酮类</a:t>
            </a:r>
            <a:r>
              <a:rPr lang="zh-CN" altLang="en-US" sz="1600" dirty="0" smtClean="0">
                <a:solidFill>
                  <a:srgbClr val="0066FF"/>
                </a:solidFill>
              </a:rPr>
              <a:t>动物专用的广谱杀菌药</a:t>
            </a:r>
            <a:r>
              <a:rPr lang="zh-CN" altLang="en-US" sz="1600" dirty="0" smtClean="0"/>
              <a:t>。对大肠杆菌、沙门氏菌、克雷伯氏杆菌、布鲁氏菌、巴氏杆菌、胸膜肺炎放线杆菌、丹毒杆菌、变形杄菌、黏质沙雷氏菌化脓性棒状杆菌、败血波特氏菌、金黄色葡萄球菌、</a:t>
            </a:r>
            <a:r>
              <a:rPr lang="zh-CN" altLang="en-US" sz="1600" dirty="0" smtClean="0">
                <a:solidFill>
                  <a:srgbClr val="0066FF"/>
                </a:solidFill>
              </a:rPr>
              <a:t>支原体、</a:t>
            </a:r>
            <a:r>
              <a:rPr lang="zh-CN" altLang="en-US" sz="1600" dirty="0" smtClean="0"/>
              <a:t>衣原体等均有良好作用，对铜绿假单胞菌和链球菌的作用较弱，对厌氧菌作用微弱</a:t>
            </a:r>
            <a:r>
              <a:rPr lang="zh-CN" altLang="en-US" sz="1600" b="1" dirty="0" smtClean="0">
                <a:solidFill>
                  <a:srgbClr val="0070C0"/>
                </a:solidFill>
              </a:rPr>
              <a:t>。对敏感菌有明显的抗菌后效应。</a:t>
            </a:r>
            <a:r>
              <a:rPr lang="zh-CN" altLang="en-US" sz="1600" dirty="0" smtClean="0"/>
              <a:t>本品的抗菌机制</a:t>
            </a:r>
            <a:r>
              <a:rPr lang="zh-CN" altLang="en-US" sz="1600" dirty="0" smtClean="0">
                <a:solidFill>
                  <a:srgbClr val="0070C0"/>
                </a:solidFill>
              </a:rPr>
              <a:t>是作用于细菌细胞的</a:t>
            </a:r>
            <a:r>
              <a:rPr lang="en-US" sz="1600" dirty="0" smtClean="0">
                <a:solidFill>
                  <a:srgbClr val="0070C0"/>
                </a:solidFill>
              </a:rPr>
              <a:t>DNA</a:t>
            </a:r>
            <a:r>
              <a:rPr lang="zh-CN" altLang="en-US" sz="1600" dirty="0" smtClean="0">
                <a:solidFill>
                  <a:srgbClr val="0070C0"/>
                </a:solidFill>
              </a:rPr>
              <a:t>旋转酶，干扰细菌</a:t>
            </a:r>
            <a:r>
              <a:rPr lang="en-US" sz="1600" dirty="0" smtClean="0">
                <a:solidFill>
                  <a:srgbClr val="0070C0"/>
                </a:solidFill>
              </a:rPr>
              <a:t>DNA</a:t>
            </a:r>
            <a:r>
              <a:rPr lang="zh-CN" altLang="en-US" sz="1600" dirty="0" smtClean="0">
                <a:solidFill>
                  <a:srgbClr val="0070C0"/>
                </a:solidFill>
              </a:rPr>
              <a:t>的复制、转录和修复重组，细菌不能正常生长繁殖而死亡。</a:t>
            </a:r>
          </a:p>
          <a:p>
            <a:pPr>
              <a:lnSpc>
                <a:spcPts val="2500"/>
              </a:lnSpc>
            </a:pPr>
            <a:r>
              <a:rPr lang="zh-CN" altLang="en-US" sz="1600" b="1" dirty="0" smtClean="0"/>
              <a:t>药效学 </a:t>
            </a:r>
            <a:r>
              <a:rPr lang="zh-CN" altLang="en-US" sz="1600" dirty="0" smtClean="0"/>
              <a:t> 大多数动物内服本品能很好吸收，犬内服的生物利用度约</a:t>
            </a:r>
            <a:r>
              <a:rPr lang="en-US" sz="1600" dirty="0" smtClean="0"/>
              <a:t>80%</a:t>
            </a:r>
            <a:r>
              <a:rPr lang="zh-CN" altLang="en-US" sz="1600" dirty="0" smtClean="0"/>
              <a:t>，内服后</a:t>
            </a:r>
            <a:r>
              <a:rPr lang="en-US" sz="1600" dirty="0" smtClean="0"/>
              <a:t>15</a:t>
            </a:r>
            <a:r>
              <a:rPr lang="zh-CN" altLang="en-US" sz="1600" dirty="0" smtClean="0"/>
              <a:t>分钟可达峰值浓度</a:t>
            </a:r>
            <a:r>
              <a:rPr lang="en-US" sz="1600" dirty="0" smtClean="0"/>
              <a:t>50%</a:t>
            </a:r>
            <a:r>
              <a:rPr lang="zh-CN" altLang="en-US" sz="1600" dirty="0" smtClean="0"/>
              <a:t>，</a:t>
            </a:r>
            <a:r>
              <a:rPr lang="en-US" sz="1600" dirty="0" smtClean="0"/>
              <a:t>1</a:t>
            </a:r>
            <a:r>
              <a:rPr lang="zh-CN" altLang="en-US" sz="1600" dirty="0" smtClean="0"/>
              <a:t>小时内达峰值。鸡内服的</a:t>
            </a:r>
            <a:r>
              <a:rPr lang="zh-CN" altLang="en-US" sz="1600" dirty="0" smtClean="0">
                <a:solidFill>
                  <a:srgbClr val="0070C0"/>
                </a:solidFill>
              </a:rPr>
              <a:t>生物利用度为</a:t>
            </a:r>
            <a:r>
              <a:rPr lang="en-US" sz="1600" dirty="0" smtClean="0">
                <a:solidFill>
                  <a:srgbClr val="0070C0"/>
                </a:solidFill>
              </a:rPr>
              <a:t>62.2%-84%</a:t>
            </a:r>
            <a:r>
              <a:rPr lang="zh-CN" altLang="en-US" sz="1600" dirty="0" smtClean="0">
                <a:solidFill>
                  <a:srgbClr val="0070C0"/>
                </a:solidFill>
              </a:rPr>
              <a:t>。在动物体内广泛分布，能很好进入组织，体液</a:t>
            </a:r>
            <a:r>
              <a:rPr lang="zh-CN" altLang="en-US" sz="1600" dirty="0" smtClean="0"/>
              <a:t>。除</a:t>
            </a:r>
            <a:r>
              <a:rPr lang="zh-CN" altLang="en-US" sz="1600" dirty="0" smtClean="0">
                <a:solidFill>
                  <a:srgbClr val="0066FF"/>
                </a:solidFill>
              </a:rPr>
              <a:t>脑脊液外，几乎所有组织的药物浓度均高于血浆</a:t>
            </a:r>
            <a:r>
              <a:rPr lang="zh-CN" altLang="en-US" sz="1600" dirty="0" smtClean="0"/>
              <a:t>。肝脏代谢主要是脱去</a:t>
            </a:r>
            <a:r>
              <a:rPr lang="en-US" sz="1600" dirty="0" smtClean="0"/>
              <a:t>7-</a:t>
            </a:r>
            <a:r>
              <a:rPr lang="zh-CN" altLang="en-US" sz="1600" dirty="0" smtClean="0"/>
              <a:t>哌嗪环的乙基生产环丙沙星，其次为氧化及葡萄糖醛酸结合。主要通过肾脏（肾小管分泌和肾小球过滤）排出，</a:t>
            </a:r>
            <a:r>
              <a:rPr lang="en-US" sz="1600" dirty="0" smtClean="0"/>
              <a:t>15%-50%</a:t>
            </a:r>
            <a:r>
              <a:rPr lang="zh-CN" altLang="en-US" sz="1600" dirty="0" smtClean="0"/>
              <a:t>以原形从尿液中排出。内服本品的半衰期</a:t>
            </a:r>
            <a:r>
              <a:rPr lang="zh-CN" altLang="en-US" sz="1600" dirty="0" smtClean="0">
                <a:solidFill>
                  <a:srgbClr val="0066FF"/>
                </a:solidFill>
              </a:rPr>
              <a:t>犬为</a:t>
            </a:r>
            <a:r>
              <a:rPr lang="en-US" sz="1600" dirty="0" smtClean="0">
                <a:solidFill>
                  <a:srgbClr val="0066FF"/>
                </a:solidFill>
              </a:rPr>
              <a:t>3.7-5.8</a:t>
            </a:r>
            <a:r>
              <a:rPr lang="zh-CN" altLang="en-US" sz="1600" dirty="0" smtClean="0">
                <a:solidFill>
                  <a:srgbClr val="0066FF"/>
                </a:solidFill>
              </a:rPr>
              <a:t>小时</a:t>
            </a:r>
            <a:r>
              <a:rPr lang="zh-CN" altLang="en-US" sz="1600" dirty="0" smtClean="0"/>
              <a:t>，猫为</a:t>
            </a:r>
            <a:r>
              <a:rPr lang="en-US" sz="1600" dirty="0" smtClean="0"/>
              <a:t>6</a:t>
            </a:r>
            <a:r>
              <a:rPr lang="zh-CN" altLang="en-US" sz="1600" dirty="0" smtClean="0"/>
              <a:t>小时</a:t>
            </a:r>
            <a:r>
              <a:rPr lang="zh-CN" altLang="en-US" sz="1600" dirty="0" smtClean="0">
                <a:solidFill>
                  <a:srgbClr val="0070C0"/>
                </a:solidFill>
              </a:rPr>
              <a:t>，鸡为</a:t>
            </a:r>
            <a:r>
              <a:rPr lang="en-US" sz="1600" dirty="0" smtClean="0">
                <a:solidFill>
                  <a:srgbClr val="0070C0"/>
                </a:solidFill>
              </a:rPr>
              <a:t>9.1-14.2</a:t>
            </a:r>
            <a:r>
              <a:rPr lang="zh-CN" altLang="en-US" sz="1600" dirty="0" smtClean="0">
                <a:solidFill>
                  <a:srgbClr val="0070C0"/>
                </a:solidFill>
              </a:rPr>
              <a:t>小时。</a:t>
            </a:r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2721428" y="406400"/>
            <a:ext cx="762725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168401" y="1059542"/>
            <a:ext cx="6408057" cy="3918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、氟喹诺酮类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99" y="1807006"/>
            <a:ext cx="10729675" cy="4201907"/>
          </a:xfrm>
        </p:spPr>
        <p:txBody>
          <a:bodyPr>
            <a:noAutofit/>
          </a:bodyPr>
          <a:lstStyle/>
          <a:p>
            <a:pPr lvl="0">
              <a:lnSpc>
                <a:spcPts val="1700"/>
              </a:lnSpc>
            </a:pPr>
            <a:r>
              <a:rPr lang="zh-CN" altLang="en-US" sz="1800" b="1" dirty="0" smtClean="0"/>
              <a:t>恩诺沙星溶液</a:t>
            </a:r>
            <a:r>
              <a:rPr lang="en-US" sz="1800" b="1" dirty="0" smtClean="0"/>
              <a:t>2015</a:t>
            </a:r>
            <a:r>
              <a:rPr lang="zh-CN" altLang="en-US" sz="1800" b="1" dirty="0" smtClean="0"/>
              <a:t>年</a:t>
            </a:r>
            <a:r>
              <a:rPr lang="en-US" altLang="zh-CN" sz="1800" b="1" dirty="0" smtClean="0"/>
              <a:t>《</a:t>
            </a:r>
            <a:r>
              <a:rPr lang="zh-CN" altLang="en-US" sz="1800" b="1" dirty="0" smtClean="0"/>
              <a:t>中国兽药典</a:t>
            </a:r>
            <a:r>
              <a:rPr lang="en-US" altLang="zh-CN" sz="1800" b="1" dirty="0" smtClean="0"/>
              <a:t>》</a:t>
            </a:r>
            <a:r>
              <a:rPr lang="zh-CN" altLang="en-US" sz="1800" b="1" dirty="0" smtClean="0"/>
              <a:t>一部</a:t>
            </a:r>
            <a:endParaRPr lang="en-US" altLang="zh-CN" sz="1800" b="1" dirty="0" smtClean="0"/>
          </a:p>
          <a:p>
            <a:pPr>
              <a:lnSpc>
                <a:spcPts val="17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作用与用途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氟喹诺酮类抗菌药。用于鸡细菌性疾病和支原体感染。</a:t>
            </a:r>
          </a:p>
          <a:p>
            <a:pPr>
              <a:lnSpc>
                <a:spcPts val="17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用法与用量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以恩诺沙星计。混</a:t>
            </a:r>
            <a:r>
              <a:rPr lang="zh-CN" altLang="en-US" sz="1600" dirty="0" smtClean="0">
                <a:solidFill>
                  <a:srgbClr val="0070C0"/>
                </a:solidFill>
              </a:rPr>
              <a:t>饮：每</a:t>
            </a:r>
            <a:r>
              <a:rPr lang="en-US" sz="1600" dirty="0" smtClean="0">
                <a:solidFill>
                  <a:srgbClr val="0070C0"/>
                </a:solidFill>
              </a:rPr>
              <a:t>1L</a:t>
            </a:r>
            <a:r>
              <a:rPr lang="zh-CN" altLang="en-US" sz="1600" dirty="0" smtClean="0">
                <a:solidFill>
                  <a:srgbClr val="0070C0"/>
                </a:solidFill>
              </a:rPr>
              <a:t>水，禽</a:t>
            </a:r>
            <a:r>
              <a:rPr lang="en-US" sz="1600" dirty="0" smtClean="0">
                <a:solidFill>
                  <a:srgbClr val="0070C0"/>
                </a:solidFill>
              </a:rPr>
              <a:t>50-75mg</a:t>
            </a:r>
            <a:r>
              <a:rPr lang="zh-CN" altLang="en-US" sz="1600" dirty="0" smtClean="0">
                <a:solidFill>
                  <a:srgbClr val="0070C0"/>
                </a:solidFill>
              </a:rPr>
              <a:t>。</a:t>
            </a:r>
          </a:p>
          <a:p>
            <a:pPr>
              <a:lnSpc>
                <a:spcPts val="17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不良反应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（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）</a:t>
            </a:r>
            <a:r>
              <a:rPr lang="zh-CN" altLang="en-US" sz="1600" dirty="0" smtClean="0"/>
              <a:t>使</a:t>
            </a:r>
            <a:r>
              <a:rPr lang="zh-CN" altLang="en-US" sz="1600" dirty="0" smtClean="0"/>
              <a:t>幼龄动物软骨发生变性，影响骨骼发育并引起跛行及疼痛。</a:t>
            </a:r>
          </a:p>
          <a:p>
            <a:pPr>
              <a:lnSpc>
                <a:spcPts val="17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）消化系统</a:t>
            </a:r>
            <a:r>
              <a:rPr lang="zh-CN" altLang="en-US" sz="1600" dirty="0" smtClean="0"/>
              <a:t>的反应有呕吐、食欲不振、腹泻等。</a:t>
            </a:r>
          </a:p>
          <a:p>
            <a:pPr>
              <a:lnSpc>
                <a:spcPts val="1700"/>
              </a:lnSpc>
            </a:pPr>
            <a:r>
              <a:rPr lang="en-US" altLang="zh-CN" sz="1600" b="1" dirty="0" smtClean="0"/>
              <a:t>【</a:t>
            </a:r>
            <a:r>
              <a:rPr lang="zh-CN" altLang="en-US" sz="1600" b="1" dirty="0" smtClean="0"/>
              <a:t>注意事项</a:t>
            </a:r>
            <a:r>
              <a:rPr lang="en-US" altLang="zh-CN" sz="1600" b="1" dirty="0" smtClean="0"/>
              <a:t>】</a:t>
            </a:r>
            <a:r>
              <a:rPr lang="zh-CN" altLang="en-US" sz="1600" dirty="0" smtClean="0"/>
              <a:t>蛋鸡产蛋期禁用。</a:t>
            </a:r>
          </a:p>
          <a:p>
            <a:pPr>
              <a:lnSpc>
                <a:spcPts val="1700"/>
              </a:lnSpc>
            </a:pPr>
            <a:r>
              <a:rPr lang="en-US" altLang="zh-CN" sz="1600" b="1" dirty="0" smtClean="0">
                <a:solidFill>
                  <a:srgbClr val="C00000"/>
                </a:solidFill>
              </a:rPr>
              <a:t>【</a:t>
            </a:r>
            <a:r>
              <a:rPr lang="zh-CN" altLang="en-US" sz="1600" b="1" dirty="0" smtClean="0">
                <a:solidFill>
                  <a:srgbClr val="C00000"/>
                </a:solidFill>
              </a:rPr>
              <a:t>药物相互作用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】</a:t>
            </a:r>
            <a:r>
              <a:rPr lang="zh-CN" altLang="en-US" sz="1600" b="1" dirty="0" smtClean="0">
                <a:solidFill>
                  <a:srgbClr val="C00000"/>
                </a:solidFill>
              </a:rPr>
              <a:t>（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1</a:t>
            </a:r>
            <a:r>
              <a:rPr lang="zh-CN" altLang="en-US" sz="1600" b="1" dirty="0" smtClean="0">
                <a:solidFill>
                  <a:srgbClr val="C00000"/>
                </a:solidFill>
              </a:rPr>
              <a:t>）</a:t>
            </a:r>
            <a:r>
              <a:rPr lang="zh-CN" altLang="en-US" sz="1600" dirty="0" smtClean="0"/>
              <a:t>本品与</a:t>
            </a:r>
            <a:r>
              <a:rPr lang="zh-CN" altLang="en-US" sz="1600" dirty="0" smtClean="0">
                <a:solidFill>
                  <a:srgbClr val="0070C0"/>
                </a:solidFill>
              </a:rPr>
              <a:t>氨基糖苷类或广谱青霉素合用，有协同作用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1700"/>
              </a:lnSpc>
            </a:pPr>
            <a:r>
              <a:rPr lang="zh-CN" altLang="en-US" sz="1600" dirty="0" smtClean="0">
                <a:solidFill>
                  <a:srgbClr val="0070C0"/>
                </a:solidFill>
              </a:rPr>
              <a:t>（</a:t>
            </a:r>
            <a:r>
              <a:rPr lang="en-US" altLang="zh-CN" sz="1600" dirty="0" smtClean="0">
                <a:solidFill>
                  <a:srgbClr val="0070C0"/>
                </a:solidFill>
              </a:rPr>
              <a:t>2</a:t>
            </a:r>
            <a:r>
              <a:rPr lang="zh-CN" altLang="en-US" sz="1600" dirty="0" smtClean="0">
                <a:solidFill>
                  <a:srgbClr val="0070C0"/>
                </a:solidFill>
              </a:rPr>
              <a:t>）</a:t>
            </a:r>
            <a:r>
              <a:rPr lang="en-US" sz="1600" dirty="0" smtClean="0">
                <a:solidFill>
                  <a:srgbClr val="0070C0"/>
                </a:solidFill>
              </a:rPr>
              <a:t>Ca2+</a:t>
            </a:r>
            <a:r>
              <a:rPr lang="zh-CN" altLang="en-US" sz="1600" dirty="0" smtClean="0">
                <a:solidFill>
                  <a:srgbClr val="0070C0"/>
                </a:solidFill>
              </a:rPr>
              <a:t>、</a:t>
            </a:r>
            <a:r>
              <a:rPr lang="en-US" sz="1600" dirty="0" smtClean="0">
                <a:solidFill>
                  <a:srgbClr val="0070C0"/>
                </a:solidFill>
              </a:rPr>
              <a:t>Mg2</a:t>
            </a:r>
            <a:r>
              <a:rPr lang="zh-CN" altLang="en-US" sz="1600" dirty="0" smtClean="0">
                <a:solidFill>
                  <a:srgbClr val="0070C0"/>
                </a:solidFill>
              </a:rPr>
              <a:t>、</a:t>
            </a:r>
            <a:r>
              <a:rPr lang="en-US" sz="1600" dirty="0" smtClean="0">
                <a:solidFill>
                  <a:srgbClr val="0070C0"/>
                </a:solidFill>
              </a:rPr>
              <a:t>Fe3+</a:t>
            </a:r>
            <a:r>
              <a:rPr lang="zh-CN" altLang="en-US" sz="1600" dirty="0" smtClean="0">
                <a:solidFill>
                  <a:srgbClr val="0070C0"/>
                </a:solidFill>
              </a:rPr>
              <a:t>和</a:t>
            </a:r>
            <a:r>
              <a:rPr lang="en-US" sz="1600" dirty="0" smtClean="0">
                <a:solidFill>
                  <a:srgbClr val="0070C0"/>
                </a:solidFill>
              </a:rPr>
              <a:t>Al3</a:t>
            </a:r>
            <a:r>
              <a:rPr lang="zh-CN" altLang="en-US" sz="1600" dirty="0" smtClean="0">
                <a:solidFill>
                  <a:srgbClr val="0070C0"/>
                </a:solidFill>
              </a:rPr>
              <a:t>等离子可与本品发生螯合，影响吸收</a:t>
            </a:r>
            <a:r>
              <a:rPr lang="zh-CN" altLang="en-US" sz="1600" dirty="0" smtClean="0"/>
              <a:t>。</a:t>
            </a:r>
          </a:p>
          <a:p>
            <a:pPr>
              <a:lnSpc>
                <a:spcPts val="17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3</a:t>
            </a:r>
            <a:r>
              <a:rPr lang="zh-CN" altLang="en-US" sz="1600" dirty="0" smtClean="0"/>
              <a:t>）与茶碱、咖啡因合用时，可使血浆蛋白结合率降低，血中茶碱、咖啡因的浓度异常升高，甚至出现茶碱中毒症状。</a:t>
            </a:r>
          </a:p>
          <a:p>
            <a:pPr>
              <a:lnSpc>
                <a:spcPts val="1700"/>
              </a:lnSpc>
            </a:pPr>
            <a:r>
              <a:rPr lang="zh-CN" altLang="en-US" sz="1600" dirty="0" smtClean="0"/>
              <a:t>（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）本品有抑制肝药酶作用，可使主要在肝脏中代谢的药物的清除率降低，血药浓度升高。</a:t>
            </a:r>
            <a:endParaRPr lang="en-US" altLang="zh-CN" sz="1600" dirty="0" smtClean="0"/>
          </a:p>
          <a:p>
            <a:pPr>
              <a:lnSpc>
                <a:spcPts val="1700"/>
              </a:lnSpc>
            </a:pPr>
            <a:r>
              <a:rPr lang="en-US" altLang="zh-CN" sz="1600" dirty="0" smtClean="0"/>
              <a:t>【</a:t>
            </a:r>
            <a:r>
              <a:rPr lang="zh-CN" altLang="en-US" sz="1600" dirty="0" smtClean="0"/>
              <a:t>休药期</a:t>
            </a:r>
            <a:r>
              <a:rPr lang="en-US" altLang="zh-CN" sz="1600" dirty="0" smtClean="0"/>
              <a:t>】</a:t>
            </a:r>
            <a:r>
              <a:rPr lang="zh-CN" altLang="en-US" sz="1600" dirty="0" smtClean="0"/>
              <a:t>禽</a:t>
            </a:r>
            <a:r>
              <a:rPr lang="en-US" altLang="zh-CN" sz="1600" dirty="0" smtClean="0"/>
              <a:t>8</a:t>
            </a:r>
            <a:r>
              <a:rPr lang="zh-CN" altLang="en-US" sz="1600" dirty="0" smtClean="0"/>
              <a:t>日。</a:t>
            </a:r>
            <a:endParaRPr lang="en-US" altLang="zh-CN" sz="1600" dirty="0" smtClean="0"/>
          </a:p>
        </p:txBody>
      </p:sp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3011713" y="333825"/>
            <a:ext cx="7627257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j-lt"/>
                <a:ea typeface="+mj-ea"/>
                <a:cs typeface="+mj-cs"/>
              </a:rPr>
              <a:t>三、常用药及其临床合理应用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791023" y="1117594"/>
            <a:ext cx="6408057" cy="3918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、氟喹诺酮类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s://timgsa.baidu.com/timg?image&amp;quality=80&amp;size=b9999_10000&amp;sec=1505815987994&amp;di=8bcffff9619ad26a513e788b40fa9588&amp;imgtype=0&amp;src=http%3A%2F%2Fpic.58pic.com%2F58pic%2F15%2F83%2F35%2F74C58PICtgx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6051" y="1928814"/>
            <a:ext cx="91567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日期占位符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D2E6745-C7FC-4E66-AF75-9487B6F6377B}" type="datetime1">
              <a:rPr lang="zh-CN" altLang="en-US" smtClean="0"/>
              <a:pPr>
                <a:defRPr/>
              </a:pPr>
              <a:t>2020/6/23</a:t>
            </a:fld>
            <a:endParaRPr lang="zh-CN" alt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5972" y="916664"/>
            <a:ext cx="10515600" cy="1071789"/>
          </a:xfrm>
        </p:spPr>
        <p:txBody>
          <a:bodyPr>
            <a:normAutofit/>
          </a:bodyPr>
          <a:lstStyle/>
          <a:p>
            <a:r>
              <a:rPr lang="en-US" altLang="zh-CN" sz="28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2.</a:t>
            </a:r>
            <a:r>
              <a:rPr lang="zh-CN" altLang="en-US" sz="28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形态结构及染色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6401" y="1850563"/>
            <a:ext cx="6792685" cy="450669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3800"/>
              </a:lnSpc>
            </a:pPr>
            <a:r>
              <a:rPr lang="zh-CN" altLang="en-US" dirty="0" smtClean="0"/>
              <a:t>在固体培养基表面呈特有的</a:t>
            </a:r>
            <a:r>
              <a:rPr lang="en-US" altLang="zh-CN" dirty="0" smtClean="0"/>
              <a:t>“</a:t>
            </a:r>
            <a:r>
              <a:rPr lang="zh-CN" altLang="en-US" dirty="0" smtClean="0"/>
              <a:t>油煎蛋</a:t>
            </a:r>
            <a:r>
              <a:rPr lang="en-US" altLang="zh-CN" dirty="0" smtClean="0"/>
              <a:t>”</a:t>
            </a:r>
            <a:r>
              <a:rPr lang="zh-CN" altLang="en-US" dirty="0" smtClean="0"/>
              <a:t>状。肺炎支原体的一端有一种特殊的末端结构（</a:t>
            </a:r>
            <a:r>
              <a:rPr lang="en-US" altLang="zh-CN" dirty="0" smtClean="0"/>
              <a:t>terminal structure</a:t>
            </a:r>
            <a:r>
              <a:rPr lang="zh-CN" altLang="en-US" dirty="0" smtClean="0"/>
              <a:t>），能使支原体粘附于呼吸道粘膜上皮细胞表面，与致病性有关。</a:t>
            </a:r>
            <a:endParaRPr lang="en-US" altLang="zh-CN" dirty="0" smtClean="0"/>
          </a:p>
          <a:p>
            <a:pPr>
              <a:lnSpc>
                <a:spcPts val="3800"/>
              </a:lnSpc>
            </a:pPr>
            <a:r>
              <a:rPr lang="zh-CN" altLang="en-US" dirty="0" smtClean="0"/>
              <a:t>无</a:t>
            </a:r>
            <a:r>
              <a:rPr lang="zh-CN" altLang="en-US" dirty="0" smtClean="0">
                <a:hlinkClick r:id="rId2"/>
              </a:rPr>
              <a:t>细胞壁</a:t>
            </a:r>
            <a:r>
              <a:rPr lang="zh-CN" altLang="en-US" dirty="0" smtClean="0"/>
              <a:t>，故形态呈多形性，对渗透压敏感，对抑制细胞壁合成的抗生素</a:t>
            </a:r>
            <a:r>
              <a:rPr lang="en-US" altLang="zh-CN" dirty="0" smtClean="0">
                <a:solidFill>
                  <a:srgbClr val="FF0000"/>
                </a:solidFill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zh-CN" altLang="en-US" dirty="0" smtClean="0">
                <a:solidFill>
                  <a:srgbClr val="FF0000"/>
                </a:solidFill>
              </a:rPr>
              <a:t>内酰胺类、万古霉素</a:t>
            </a:r>
            <a:r>
              <a:rPr lang="zh-CN" altLang="en-US" dirty="0" smtClean="0"/>
              <a:t>等不敏感；对</a:t>
            </a:r>
            <a:r>
              <a:rPr lang="zh-CN" altLang="en-US" dirty="0" smtClean="0">
                <a:solidFill>
                  <a:srgbClr val="FF0000"/>
                </a:solidFill>
              </a:rPr>
              <a:t>多粘菌素（</a:t>
            </a:r>
            <a:r>
              <a:rPr lang="en-US" dirty="0" err="1" smtClean="0">
                <a:solidFill>
                  <a:srgbClr val="FF0000"/>
                </a:solidFill>
              </a:rPr>
              <a:t>polymycin</a:t>
            </a:r>
            <a:r>
              <a:rPr lang="zh-CN" altLang="en-US" dirty="0" smtClean="0">
                <a:solidFill>
                  <a:srgbClr val="FF0000"/>
                </a:solidFill>
              </a:rPr>
              <a:t>）、利福平、磺胺药物普遍耐药。</a:t>
            </a:r>
            <a:endParaRPr lang="en-US" altLang="zh-CN" dirty="0" smtClean="0"/>
          </a:p>
          <a:p>
            <a:pPr>
              <a:lnSpc>
                <a:spcPts val="3800"/>
              </a:lnSpc>
            </a:pPr>
            <a:r>
              <a:rPr lang="zh-CN" altLang="en-US" dirty="0" smtClean="0"/>
              <a:t>革兰染色为弱阴性。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5" name="Picture 2" descr="C:\Users\Administrator\Desktop\32897608e87101f69e3195d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1313" y="1640113"/>
            <a:ext cx="4528457" cy="4406207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361183" y="313777"/>
            <a:ext cx="4596130" cy="761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一、鸡支原体概述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5628" y="1161141"/>
            <a:ext cx="10515600" cy="754743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3.</a:t>
            </a:r>
            <a:r>
              <a:rPr lang="zh-CN" altLang="en-US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对理化因素的抵抗力</a:t>
            </a:r>
            <a:endParaRPr lang="zh-CN" altLang="en-US" sz="3200" b="1" spc="300" dirty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0485" y="1941737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dirty="0" smtClean="0"/>
              <a:t>对理化因素的抵抗力不强。对紫外线敏感，一般常用的化学消毒剂均能迅速将其杀死，</a:t>
            </a:r>
            <a:r>
              <a:rPr lang="zh-CN" altLang="en-US" dirty="0" smtClean="0">
                <a:solidFill>
                  <a:srgbClr val="FF0000"/>
                </a:solidFill>
              </a:rPr>
              <a:t>在</a:t>
            </a:r>
            <a:r>
              <a:rPr lang="en-US" altLang="zh-CN" dirty="0" smtClean="0">
                <a:solidFill>
                  <a:srgbClr val="FF0000"/>
                </a:solidFill>
              </a:rPr>
              <a:t>pH6.8 </a:t>
            </a:r>
            <a:r>
              <a:rPr lang="zh-CN" altLang="en-US" dirty="0" smtClean="0">
                <a:solidFill>
                  <a:srgbClr val="FF0000"/>
                </a:solidFill>
              </a:rPr>
              <a:t>或更低时不稳定</a:t>
            </a:r>
            <a:r>
              <a:rPr lang="zh-CN" altLang="en-US" dirty="0" smtClean="0"/>
              <a:t>。对高于</a:t>
            </a:r>
            <a:r>
              <a:rPr lang="en-US" altLang="zh-CN" dirty="0" smtClean="0"/>
              <a:t>39</a:t>
            </a:r>
            <a:r>
              <a:rPr lang="zh-CN" altLang="en-US" dirty="0" smtClean="0"/>
              <a:t>℃的温度敏感，</a:t>
            </a:r>
            <a:r>
              <a:rPr lang="en-US" altLang="zh-CN" dirty="0" smtClean="0">
                <a:solidFill>
                  <a:srgbClr val="FF0000"/>
                </a:solidFill>
              </a:rPr>
              <a:t>50</a:t>
            </a:r>
            <a:r>
              <a:rPr lang="zh-CN" altLang="en-US" dirty="0" smtClean="0">
                <a:solidFill>
                  <a:srgbClr val="FF0000"/>
                </a:solidFill>
              </a:rPr>
              <a:t>℃加热</a:t>
            </a:r>
            <a:r>
              <a:rPr lang="en-US" altLang="zh-CN" dirty="0" smtClean="0">
                <a:solidFill>
                  <a:srgbClr val="FF0000"/>
                </a:solidFill>
              </a:rPr>
              <a:t>20min</a:t>
            </a:r>
            <a:r>
              <a:rPr lang="zh-CN" altLang="en-US" dirty="0" smtClean="0">
                <a:solidFill>
                  <a:srgbClr val="FF0000"/>
                </a:solidFill>
              </a:rPr>
              <a:t>即可灭活</a:t>
            </a:r>
            <a:r>
              <a:rPr lang="zh-CN" altLang="en-US" dirty="0" smtClean="0"/>
              <a:t>。在室温条件下，</a:t>
            </a:r>
            <a:r>
              <a:rPr lang="zh-CN" altLang="en-US" dirty="0" smtClean="0">
                <a:solidFill>
                  <a:srgbClr val="FF0000"/>
                </a:solidFill>
              </a:rPr>
              <a:t>羽毛上的支原体至多存活</a:t>
            </a:r>
            <a:r>
              <a:rPr lang="en-US" altLang="zh-CN" dirty="0" smtClean="0">
                <a:solidFill>
                  <a:srgbClr val="FF0000"/>
                </a:solidFill>
              </a:rPr>
              <a:t>3d</a:t>
            </a:r>
            <a:r>
              <a:rPr lang="zh-CN" altLang="en-US" dirty="0" smtClean="0"/>
              <a:t>，在多数其他材料上的支原体存活不会超过</a:t>
            </a:r>
            <a:r>
              <a:rPr lang="en-US" altLang="zh-CN" dirty="0" smtClean="0"/>
              <a:t>1d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dirty="0" smtClean="0"/>
              <a:t>在</a:t>
            </a:r>
            <a:r>
              <a:rPr lang="zh-CN" altLang="en-US" dirty="0" smtClean="0">
                <a:solidFill>
                  <a:srgbClr val="FF0000"/>
                </a:solidFill>
              </a:rPr>
              <a:t>干燥和热</a:t>
            </a:r>
            <a:r>
              <a:rPr lang="zh-CN" altLang="en-US" dirty="0" smtClean="0"/>
              <a:t>的环境里，如果空舍时间长，就没有能力存在于鸡舍里。</a:t>
            </a:r>
            <a:endParaRPr lang="en-US" altLang="zh-CN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zh-CN" altLang="en-US" dirty="0" smtClean="0"/>
              <a:t>但能耐受冰冻，</a:t>
            </a:r>
            <a:r>
              <a:rPr lang="en-US" dirty="0" smtClean="0"/>
              <a:t>-20</a:t>
            </a:r>
            <a:r>
              <a:rPr lang="zh-CN" altLang="en-US" dirty="0" smtClean="0"/>
              <a:t>℃条件下</a:t>
            </a:r>
            <a:r>
              <a:rPr lang="en-US" dirty="0" smtClean="0"/>
              <a:t>2</a:t>
            </a:r>
            <a:r>
              <a:rPr lang="zh-CN" altLang="en-US" dirty="0" smtClean="0"/>
              <a:t>年之后仍存活。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361183" y="313777"/>
            <a:ext cx="4596130" cy="761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一、鸡支原体概述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257" y="1061811"/>
            <a:ext cx="4561114" cy="679904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4.</a:t>
            </a:r>
            <a:r>
              <a:rPr lang="zh-CN" altLang="en-US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致病性</a:t>
            </a:r>
            <a:endParaRPr lang="zh-CN" altLang="en-US" sz="3200" b="1" spc="300" dirty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）鸡毒支原体（</a:t>
            </a:r>
            <a:r>
              <a:rPr lang="en-US" altLang="zh-CN" dirty="0" smtClean="0"/>
              <a:t>MG</a:t>
            </a:r>
            <a:r>
              <a:rPr lang="zh-CN" altLang="en-US" dirty="0" smtClean="0"/>
              <a:t>） ：病原体存在于病鸡和带菌鸡的</a:t>
            </a:r>
            <a:r>
              <a:rPr lang="zh-CN" altLang="en-US" dirty="0" smtClean="0">
                <a:solidFill>
                  <a:srgbClr val="FF0000"/>
                </a:solidFill>
              </a:rPr>
              <a:t>呼吸道、卵巢、输卵管和精液中，带菌鸡胚</a:t>
            </a:r>
            <a:r>
              <a:rPr lang="zh-CN" altLang="en-US" dirty="0" smtClean="0"/>
              <a:t>可垂直传递给后代，公鸡可通过</a:t>
            </a:r>
            <a:r>
              <a:rPr lang="zh-CN" altLang="en-US" dirty="0" smtClean="0">
                <a:solidFill>
                  <a:srgbClr val="FF0000"/>
                </a:solidFill>
              </a:rPr>
              <a:t>交配</a:t>
            </a:r>
            <a:r>
              <a:rPr lang="zh-CN" altLang="en-US" dirty="0" smtClean="0"/>
              <a:t>将病传遍全群，鸡群一旦染病即难以彻底根除。</a:t>
            </a:r>
            <a:endParaRPr lang="en-US" altLang="zh-CN" dirty="0" smtClean="0"/>
          </a:p>
          <a:p>
            <a:r>
              <a:rPr lang="zh-CN" altLang="en-US" dirty="0" smtClean="0"/>
              <a:t>雏鸡比成鸡易感，成鸡常无明显临床症状，</a:t>
            </a:r>
            <a:r>
              <a:rPr lang="zh-CN" altLang="en-US" dirty="0" smtClean="0">
                <a:solidFill>
                  <a:srgbClr val="FF0000"/>
                </a:solidFill>
              </a:rPr>
              <a:t>大肠杆菌</a:t>
            </a:r>
            <a:r>
              <a:rPr lang="zh-CN" altLang="en-US" dirty="0" smtClean="0"/>
              <a:t>继发感染时可引起特征性的肝周炎、心包炎和气囊炎。</a:t>
            </a:r>
            <a:endParaRPr lang="en-US" altLang="zh-CN" dirty="0" smtClean="0"/>
          </a:p>
          <a:p>
            <a:r>
              <a:rPr lang="zh-CN" altLang="en-US" dirty="0" smtClean="0"/>
              <a:t>多种病原微生物继发或并发感染时，能使本病更加严重，其中主要的有</a:t>
            </a:r>
            <a:r>
              <a:rPr lang="zh-CN" altLang="en-US" dirty="0" smtClean="0">
                <a:solidFill>
                  <a:srgbClr val="FF0000"/>
                </a:solidFill>
              </a:rPr>
              <a:t>传染性支气管炎（</a:t>
            </a:r>
            <a:r>
              <a:rPr lang="en-US" altLang="zh-CN" dirty="0" smtClean="0">
                <a:solidFill>
                  <a:srgbClr val="FF0000"/>
                </a:solidFill>
              </a:rPr>
              <a:t>IB</a:t>
            </a:r>
            <a:r>
              <a:rPr lang="zh-CN" altLang="en-US" dirty="0" smtClean="0">
                <a:solidFill>
                  <a:srgbClr val="FF0000"/>
                </a:solidFill>
              </a:rPr>
              <a:t>）、传染性喉气管（</a:t>
            </a:r>
            <a:r>
              <a:rPr lang="en-US" altLang="zh-CN" dirty="0" smtClean="0">
                <a:solidFill>
                  <a:srgbClr val="FF0000"/>
                </a:solidFill>
              </a:rPr>
              <a:t>ILT</a:t>
            </a:r>
            <a:r>
              <a:rPr lang="zh-CN" altLang="en-US" dirty="0" smtClean="0">
                <a:solidFill>
                  <a:srgbClr val="FF0000"/>
                </a:solidFill>
              </a:rPr>
              <a:t>）、新城疫（</a:t>
            </a:r>
            <a:r>
              <a:rPr lang="en-US" altLang="zh-CN" dirty="0" smtClean="0">
                <a:solidFill>
                  <a:srgbClr val="FF0000"/>
                </a:solidFill>
              </a:rPr>
              <a:t>ID</a:t>
            </a:r>
            <a:r>
              <a:rPr lang="zh-CN" altLang="en-US" dirty="0" smtClean="0">
                <a:solidFill>
                  <a:srgbClr val="FF0000"/>
                </a:solidFill>
              </a:rPr>
              <a:t>）、传染性法氏囊（</a:t>
            </a:r>
            <a:r>
              <a:rPr lang="en-US" altLang="zh-CN" dirty="0" smtClean="0">
                <a:solidFill>
                  <a:srgbClr val="FF0000"/>
                </a:solidFill>
              </a:rPr>
              <a:t>IBD</a:t>
            </a:r>
            <a:r>
              <a:rPr lang="zh-CN" altLang="en-US" dirty="0" smtClean="0">
                <a:solidFill>
                  <a:srgbClr val="FF0000"/>
                </a:solidFill>
              </a:rPr>
              <a:t>）病毒、以及副鸡禽杆菌（</a:t>
            </a:r>
            <a:r>
              <a:rPr lang="en-US" altLang="zh-CN" dirty="0" smtClean="0">
                <a:solidFill>
                  <a:srgbClr val="FF0000"/>
                </a:solidFill>
              </a:rPr>
              <a:t>IC</a:t>
            </a:r>
            <a:r>
              <a:rPr lang="zh-CN" altLang="en-US" dirty="0" smtClean="0">
                <a:solidFill>
                  <a:srgbClr val="FF0000"/>
                </a:solidFill>
              </a:rPr>
              <a:t>）和大肠杆菌等。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361183" y="313777"/>
            <a:ext cx="4596130" cy="761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一、鸡支原体概述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9800" y="1395639"/>
            <a:ext cx="4894943" cy="534760"/>
          </a:xfrm>
        </p:spPr>
        <p:txBody>
          <a:bodyPr>
            <a:noAutofit/>
          </a:bodyPr>
          <a:lstStyle/>
          <a:p>
            <a:r>
              <a:rPr lang="en-US" altLang="zh-CN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4.</a:t>
            </a:r>
            <a:r>
              <a:rPr lang="zh-CN" altLang="en-US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致病性</a:t>
            </a:r>
            <a:endParaRPr lang="zh-CN" altLang="en-US" sz="3200" b="1" spc="300" dirty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629" y="2177136"/>
            <a:ext cx="1000034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sz="24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（</a:t>
            </a:r>
            <a:r>
              <a:rPr lang="en-US" altLang="zh-CN" sz="24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2</a:t>
            </a:r>
            <a:r>
              <a:rPr lang="zh-CN" altLang="en-US" sz="24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）滑液囊支原体（</a:t>
            </a:r>
            <a:r>
              <a:rPr lang="en-US" altLang="zh-CN" sz="24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MS</a:t>
            </a:r>
            <a:r>
              <a:rPr lang="zh-CN" altLang="en-US" sz="24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）：</a:t>
            </a:r>
            <a:endParaRPr lang="en-US" altLang="zh-CN" sz="2400" b="1" spc="300" dirty="0" smtClean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  <a:p>
            <a:pPr>
              <a:lnSpc>
                <a:spcPts val="35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最常发生的是亚临床型的上呼吸道感染。常与</a:t>
            </a:r>
            <a:r>
              <a:rPr lang="zh-CN" altLang="en-US" sz="2400" dirty="0" smtClean="0">
                <a:solidFill>
                  <a:srgbClr val="FF0000"/>
                </a:solidFill>
              </a:rPr>
              <a:t>新城疫（</a:t>
            </a:r>
            <a:r>
              <a:rPr lang="en-US" altLang="zh-CN" sz="2400" dirty="0" smtClean="0">
                <a:solidFill>
                  <a:srgbClr val="FF0000"/>
                </a:solidFill>
              </a:rPr>
              <a:t>ID</a:t>
            </a:r>
            <a:r>
              <a:rPr lang="zh-CN" altLang="en-US" sz="2400" dirty="0" smtClean="0">
                <a:solidFill>
                  <a:srgbClr val="FF0000"/>
                </a:solidFill>
              </a:rPr>
              <a:t>）、传染性支气管炎（</a:t>
            </a:r>
            <a:r>
              <a:rPr lang="en-US" altLang="zh-CN" sz="2400" dirty="0" smtClean="0">
                <a:solidFill>
                  <a:srgbClr val="FF0000"/>
                </a:solidFill>
              </a:rPr>
              <a:t>IB</a:t>
            </a:r>
            <a:r>
              <a:rPr lang="zh-CN" altLang="en-US" sz="2400" dirty="0" smtClean="0">
                <a:solidFill>
                  <a:srgbClr val="FF0000"/>
                </a:solidFill>
              </a:rPr>
              <a:t>）</a:t>
            </a:r>
            <a:r>
              <a:rPr lang="zh-CN" altLang="en-US" sz="2400" dirty="0" smtClean="0"/>
              <a:t>合并感染而表现为气囊炎。</a:t>
            </a:r>
            <a:endParaRPr lang="en-US" altLang="zh-CN" sz="2400" dirty="0" smtClean="0"/>
          </a:p>
          <a:p>
            <a:pPr>
              <a:lnSpc>
                <a:spcPts val="35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全身性感染时可导致关节、龙骨的滑膜囊炎，腱鞘滑液囊膜炎；其中以跗关节、爪垫为主要感染部位，但往往所有关节均有感染。</a:t>
            </a:r>
            <a:endParaRPr lang="en-US" altLang="zh-CN" sz="2400" dirty="0" smtClean="0"/>
          </a:p>
          <a:p>
            <a:pPr>
              <a:lnSpc>
                <a:spcPts val="3500"/>
              </a:lnSpc>
              <a:buFont typeface="Wingdings" pitchFamily="2" charset="2"/>
              <a:buChar char="Ø"/>
            </a:pPr>
            <a:r>
              <a:rPr lang="zh-CN" altLang="en-US" sz="2400" dirty="0" smtClean="0"/>
              <a:t>感染鸡恢复缓慢，滑膜炎现象可能会伴随整个生命周期。</a:t>
            </a:r>
            <a:endParaRPr lang="en-US" altLang="zh-CN" sz="2400" dirty="0" smtClean="0"/>
          </a:p>
        </p:txBody>
      </p:sp>
      <p:sp>
        <p:nvSpPr>
          <p:cNvPr id="5" name="矩形 4"/>
          <p:cNvSpPr/>
          <p:nvPr/>
        </p:nvSpPr>
        <p:spPr>
          <a:xfrm>
            <a:off x="2361183" y="313777"/>
            <a:ext cx="4596130" cy="761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一、鸡支原体概述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257" y="1221457"/>
            <a:ext cx="6230257" cy="955675"/>
          </a:xfrm>
        </p:spPr>
        <p:txBody>
          <a:bodyPr>
            <a:normAutofit/>
          </a:bodyPr>
          <a:lstStyle/>
          <a:p>
            <a:r>
              <a:rPr lang="en-US" altLang="zh-CN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5.</a:t>
            </a:r>
            <a:r>
              <a:rPr lang="zh-CN" altLang="en-US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发病机理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0201" y="1999796"/>
            <a:ext cx="6854370" cy="435133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主要致病机制：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>
                <a:solidFill>
                  <a:srgbClr val="FF0000"/>
                </a:solidFill>
              </a:rPr>
              <a:t>支原体侵染宿主细胞的首要条件是黏附：</a:t>
            </a:r>
            <a:r>
              <a:rPr lang="zh-CN" altLang="en-US" dirty="0" smtClean="0"/>
              <a:t>支原体细胞膜的一端向外突起形成“附着细胞器”或“尖端结构”介导支原体与宿主的黏附作用，并在</a:t>
            </a:r>
            <a:r>
              <a:rPr lang="zh-CN" altLang="en-US" dirty="0" smtClean="0">
                <a:solidFill>
                  <a:srgbClr val="FF0000"/>
                </a:solidFill>
              </a:rPr>
              <a:t>黏附蛋白</a:t>
            </a:r>
            <a:r>
              <a:rPr lang="zh-CN" altLang="en-US" dirty="0" smtClean="0"/>
              <a:t>的帮助下，使其转移到宿主细胞表面。</a:t>
            </a:r>
            <a:endParaRPr lang="en-US" altLang="zh-CN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dirty="0" smtClean="0"/>
              <a:t> 深入研究</a:t>
            </a:r>
            <a:r>
              <a:rPr lang="zh-CN" altLang="en-US" dirty="0" smtClean="0">
                <a:solidFill>
                  <a:srgbClr val="FF0000"/>
                </a:solidFill>
              </a:rPr>
              <a:t>支原体如何逃避</a:t>
            </a:r>
            <a:r>
              <a:rPr lang="zh-CN" altLang="en-US" dirty="0" smtClean="0"/>
              <a:t>或</a:t>
            </a:r>
            <a:r>
              <a:rPr lang="zh-CN" altLang="en-US" dirty="0" smtClean="0">
                <a:solidFill>
                  <a:srgbClr val="FF0000"/>
                </a:solidFill>
              </a:rPr>
              <a:t>破坏宿主</a:t>
            </a:r>
            <a:r>
              <a:rPr lang="zh-CN" altLang="en-US" dirty="0" smtClean="0"/>
              <a:t>的保护机制是今后的主要研究方向。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159469" y="444406"/>
            <a:ext cx="4596130" cy="7617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spc="300" dirty="0" smtClean="0">
                <a:solidFill>
                  <a:srgbClr val="0070C0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  <a:cs typeface="+mj-cs"/>
              </a:rPr>
              <a:t>一、鸡支原体概述</a:t>
            </a:r>
            <a:endParaRPr lang="en-US" altLang="zh-CN" sz="4000" b="1" spc="300" dirty="0" smtClean="0">
              <a:solidFill>
                <a:srgbClr val="0070C0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5" name="Picture 2" descr="C:\Users\Administrator\Desktop\71c97422376baf1ffc4fad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1656" y="1349829"/>
            <a:ext cx="4412343" cy="51961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1742" y="870857"/>
            <a:ext cx="10515600" cy="819831"/>
          </a:xfrm>
        </p:spPr>
        <p:txBody>
          <a:bodyPr>
            <a:normAutofit/>
          </a:bodyPr>
          <a:lstStyle/>
          <a:p>
            <a:r>
              <a:rPr lang="zh-CN" altLang="en-US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胞内</a:t>
            </a:r>
            <a:r>
              <a:rPr lang="en-US" altLang="zh-CN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+</a:t>
            </a:r>
            <a:r>
              <a:rPr lang="zh-CN" altLang="en-US" sz="3200" b="1" spc="300" dirty="0" smtClean="0">
                <a:solidFill>
                  <a:schemeClr val="accent2"/>
                </a:solidFill>
                <a:effectLst>
                  <a:innerShdw blurRad="76200" dist="76200" dir="13500000">
                    <a:prstClr val="black">
                      <a:alpha val="50000"/>
                    </a:prstClr>
                  </a:innerShdw>
                </a:effectLst>
                <a:latin typeface="+mj-ea"/>
                <a:ea typeface="微软雅黑" panose="020B0503020204020204" pitchFamily="34" charset="-122"/>
              </a:rPr>
              <a:t>胞外寄生？</a:t>
            </a:r>
            <a:endParaRPr lang="zh-CN" altLang="en-US" sz="3200" b="1" spc="300" dirty="0">
              <a:solidFill>
                <a:schemeClr val="accent2"/>
              </a:solidFill>
              <a:effectLst>
                <a:innerShdw blurRad="76200" dist="76200" dir="13500000">
                  <a:prstClr val="black">
                    <a:alpha val="50000"/>
                  </a:prstClr>
                </a:innerShdw>
              </a:effectLst>
              <a:latin typeface="+mj-ea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胞内寄生菌 、胞外寄生菌，胞内</a:t>
            </a:r>
            <a:r>
              <a:rPr lang="en-US" altLang="zh-CN" dirty="0" smtClean="0"/>
              <a:t>+</a:t>
            </a:r>
            <a:r>
              <a:rPr lang="zh-CN" altLang="en-US" dirty="0" smtClean="0"/>
              <a:t>胞外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内化作用：指某些细菌黏附于细胞表面之后，能进入吞噬细胞或非吞噬细胞内的过程。</a:t>
            </a:r>
            <a:r>
              <a:rPr lang="zh-CN" altLang="en-US" dirty="0" smtClean="0">
                <a:solidFill>
                  <a:srgbClr val="FF0000"/>
                </a:solidFill>
              </a:rPr>
              <a:t>结核杆菌、李氏杆菌、衣原体</a:t>
            </a:r>
            <a:r>
              <a:rPr lang="zh-CN" altLang="en-US" dirty="0" smtClean="0"/>
              <a:t>等严格的胞内寄生菌及</a:t>
            </a:r>
            <a:r>
              <a:rPr lang="zh-CN" altLang="en-US" dirty="0" smtClean="0">
                <a:solidFill>
                  <a:srgbClr val="FF0000"/>
                </a:solidFill>
              </a:rPr>
              <a:t>大肠杆菌、沙门菌、耶尔森菌</a:t>
            </a:r>
            <a:r>
              <a:rPr lang="zh-CN" altLang="en-US" dirty="0" smtClean="0"/>
              <a:t>等</a:t>
            </a:r>
            <a:r>
              <a:rPr lang="zh-CN" altLang="en-US" dirty="0" smtClean="0">
                <a:solidFill>
                  <a:srgbClr val="FF0000"/>
                </a:solidFill>
              </a:rPr>
              <a:t>胞外寄生菌</a:t>
            </a:r>
            <a:r>
              <a:rPr lang="zh-CN" altLang="en-US" dirty="0" smtClean="0"/>
              <a:t>的感染都离不开内化作用，这些细菌一旦失去进入细胞的能力，毒力则显著下降。</a:t>
            </a:r>
            <a:endParaRPr lang="zh-CN" alt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工作总结2017005-PPT2013-我图网优质PPT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6236</Words>
  <Application>Microsoft Office PowerPoint</Application>
  <PresentationFormat>自定义</PresentationFormat>
  <Paragraphs>286</Paragraphs>
  <Slides>34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5" baseType="lpstr">
      <vt:lpstr>Office 主题</vt:lpstr>
      <vt:lpstr>幻灯片 1</vt:lpstr>
      <vt:lpstr>讲  课  提  纲</vt:lpstr>
      <vt:lpstr>1.鸡毒支原体（MG）与滑液支原体（MS） </vt:lpstr>
      <vt:lpstr>2.形态结构及染色</vt:lpstr>
      <vt:lpstr>3.对理化因素的抵抗力</vt:lpstr>
      <vt:lpstr>4.致病性</vt:lpstr>
      <vt:lpstr>4.致病性</vt:lpstr>
      <vt:lpstr>5.发病机理</vt:lpstr>
      <vt:lpstr>胞内+胞外寄生？</vt:lpstr>
      <vt:lpstr>幻灯片 10</vt:lpstr>
      <vt:lpstr>抗菌药抗菌机理与耐药机理</vt:lpstr>
      <vt:lpstr>幻灯片 12</vt:lpstr>
      <vt:lpstr>幻灯片 13</vt:lpstr>
      <vt:lpstr>二、抗支原体药物</vt:lpstr>
      <vt:lpstr>二、抗支原体药物</vt:lpstr>
      <vt:lpstr>1、截短侧耳素类</vt:lpstr>
      <vt:lpstr>1、截短侧耳素类</vt:lpstr>
      <vt:lpstr>2、大环内酯类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三、常用药及其临床合理应用</vt:lpstr>
      <vt:lpstr>幻灯片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熊猫办公</dc:title>
  <dc:creator/>
  <cp:lastModifiedBy/>
  <cp:revision>1</cp:revision>
  <dcterms:created xsi:type="dcterms:W3CDTF">2017-04-23T10:08:13Z</dcterms:created>
  <dcterms:modified xsi:type="dcterms:W3CDTF">2020-06-23T02:29:56Z</dcterms:modified>
</cp:coreProperties>
</file>